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47"/>
  </p:notesMasterIdLst>
  <p:sldIdLst>
    <p:sldId id="256" r:id="rId3"/>
    <p:sldId id="354" r:id="rId4"/>
    <p:sldId id="384" r:id="rId5"/>
    <p:sldId id="356" r:id="rId6"/>
    <p:sldId id="342" r:id="rId7"/>
    <p:sldId id="358" r:id="rId8"/>
    <p:sldId id="385" r:id="rId9"/>
    <p:sldId id="260" r:id="rId10"/>
    <p:sldId id="261" r:id="rId11"/>
    <p:sldId id="343" r:id="rId12"/>
    <p:sldId id="379" r:id="rId13"/>
    <p:sldId id="344" r:id="rId14"/>
    <p:sldId id="376" r:id="rId15"/>
    <p:sldId id="377" r:id="rId16"/>
    <p:sldId id="378" r:id="rId17"/>
    <p:sldId id="373" r:id="rId18"/>
    <p:sldId id="380" r:id="rId19"/>
    <p:sldId id="381" r:id="rId20"/>
    <p:sldId id="375" r:id="rId21"/>
    <p:sldId id="382" r:id="rId22"/>
    <p:sldId id="346" r:id="rId23"/>
    <p:sldId id="348" r:id="rId24"/>
    <p:sldId id="386" r:id="rId25"/>
    <p:sldId id="347" r:id="rId26"/>
    <p:sldId id="367" r:id="rId27"/>
    <p:sldId id="369" r:id="rId28"/>
    <p:sldId id="368" r:id="rId29"/>
    <p:sldId id="370" r:id="rId30"/>
    <p:sldId id="371" r:id="rId31"/>
    <p:sldId id="372" r:id="rId32"/>
    <p:sldId id="387" r:id="rId33"/>
    <p:sldId id="374" r:id="rId34"/>
    <p:sldId id="349" r:id="rId35"/>
    <p:sldId id="357" r:id="rId36"/>
    <p:sldId id="360" r:id="rId37"/>
    <p:sldId id="351" r:id="rId38"/>
    <p:sldId id="361" r:id="rId39"/>
    <p:sldId id="362" r:id="rId40"/>
    <p:sldId id="366" r:id="rId41"/>
    <p:sldId id="364" r:id="rId42"/>
    <p:sldId id="363" r:id="rId43"/>
    <p:sldId id="383" r:id="rId44"/>
    <p:sldId id="337" r:id="rId45"/>
    <p:sldId id="339"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656F"/>
    <a:srgbClr val="053C4D"/>
    <a:srgbClr val="17193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5B7291-E5CE-4111-986D-093940F7C84E}">
  <a:tblStyle styleId="{FC5B7291-E5CE-4111-986D-093940F7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61" d="100"/>
          <a:sy n="161" d="100"/>
        </p:scale>
        <p:origin x="-288" y="-3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60967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solidFill>
                  <a:schemeClr val="dk1"/>
                </a:solidFill>
              </a:rPr>
              <a:t>Welcome, everyone. We’re really excited that you’ve joined us for today’s </a:t>
            </a:r>
            <a:r>
              <a:rPr lang="en-US" dirty="0" smtClean="0">
                <a:solidFill>
                  <a:schemeClr val="dk1"/>
                </a:solidFill>
              </a:rPr>
              <a:t>best practices for data and metadata workshop</a:t>
            </a:r>
            <a:r>
              <a:rPr lang="en" dirty="0" smtClean="0">
                <a:solidFill>
                  <a:schemeClr val="dk1"/>
                </a:solidFill>
              </a:rPr>
              <a:t>.</a:t>
            </a:r>
            <a:r>
              <a:rPr lang="en-US" dirty="0" smtClean="0">
                <a:solidFill>
                  <a:schemeClr val="dk1"/>
                </a:solidFill>
              </a:rPr>
              <a:t> Today,</a:t>
            </a:r>
            <a:r>
              <a:rPr lang="en-US" baseline="0" dirty="0" smtClean="0">
                <a:solidFill>
                  <a:schemeClr val="dk1"/>
                </a:solidFill>
              </a:rPr>
              <a:t> we’ll be focusing on how to approach management and sharing of Arctic data to make it FAIR: Findable, Accessible, Interoperable, and Re-usable.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Proceed through the 36 month project milestones in order.</a:t>
            </a:r>
          </a:p>
          <a:p>
            <a:endParaRPr lang="en-US" dirty="0" smtClean="0"/>
          </a:p>
          <a:p>
            <a:r>
              <a:rPr lang="en-US" dirty="0" smtClean="0"/>
              <a:t>Next, Matt Jones</a:t>
            </a:r>
            <a:r>
              <a:rPr lang="en-US" baseline="0" dirty="0" smtClean="0"/>
              <a:t> on provenance</a:t>
            </a:r>
            <a:r>
              <a:rPr lang="en-US" dirty="0" smtClean="0"/>
              <a:t>.</a:t>
            </a:r>
          </a:p>
          <a:p>
            <a:endParaRPr lang="en-US" dirty="0"/>
          </a:p>
        </p:txBody>
      </p:sp>
    </p:spTree>
    <p:extLst>
      <p:ext uri="{BB962C8B-B14F-4D97-AF65-F5344CB8AC3E}">
        <p14:creationId xmlns:p14="http://schemas.microsoft.com/office/powerpoint/2010/main" val="97313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v2">
  <p:cSld name="Title v2">
    <p:spTree>
      <p:nvGrpSpPr>
        <p:cNvPr id="1" name="Shape 55"/>
        <p:cNvGrpSpPr/>
        <p:nvPr/>
      </p:nvGrpSpPr>
      <p:grpSpPr>
        <a:xfrm>
          <a:off x="0" y="0"/>
          <a:ext cx="0" cy="0"/>
          <a:chOff x="0" y="0"/>
          <a:chExt cx="0" cy="0"/>
        </a:xfrm>
      </p:grpSpPr>
      <p:pic>
        <p:nvPicPr>
          <p:cNvPr id="56" name="Shape 56" descr="6965105772_6fe3fff080_o.jpg"/>
          <p:cNvPicPr preferRelativeResize="0"/>
          <p:nvPr/>
        </p:nvPicPr>
        <p:blipFill rotWithShape="1">
          <a:blip r:embed="rId2" cstate="print">
            <a:alphaModFix amt="35000"/>
            <a:extLst>
              <a:ext uri="{28A0092B-C50C-407E-A947-70E740481C1C}">
                <a14:useLocalDpi xmlns:a14="http://schemas.microsoft.com/office/drawing/2010/main"/>
              </a:ext>
            </a:extLst>
          </a:blip>
          <a:srcRect/>
          <a:stretch/>
        </p:blipFill>
        <p:spPr>
          <a:xfrm>
            <a:off x="-1" y="0"/>
            <a:ext cx="6941663" cy="5206248"/>
          </a:xfrm>
          <a:prstGeom prst="rect">
            <a:avLst/>
          </a:prstGeom>
          <a:noFill/>
          <a:ln>
            <a:noFill/>
          </a:ln>
        </p:spPr>
      </p:pic>
      <p:sp>
        <p:nvSpPr>
          <p:cNvPr id="57" name="Shape 57"/>
          <p:cNvSpPr txBox="1">
            <a:spLocks noGrp="1"/>
          </p:cNvSpPr>
          <p:nvPr>
            <p:ph type="ctrTitle"/>
          </p:nvPr>
        </p:nvSpPr>
        <p:spPr>
          <a:xfrm>
            <a:off x="3043800" y="1571343"/>
            <a:ext cx="5414400" cy="102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4000"/>
              <a:buFont typeface="Titillium Web"/>
              <a:buNone/>
              <a:defRPr sz="4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2pPr>
            <a:lvl3pPr lvl="2"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3pPr>
            <a:lvl4pPr lvl="3"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4pPr>
            <a:lvl5pPr lvl="4"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5pPr>
            <a:lvl6pPr lvl="5"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6pPr>
            <a:lvl7pPr lvl="6"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7pPr>
            <a:lvl8pPr lvl="7"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8pPr>
            <a:lvl9pPr lvl="8"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9pPr>
          </a:lstStyle>
          <a:p>
            <a:endParaRPr/>
          </a:p>
        </p:txBody>
      </p:sp>
      <p:sp>
        <p:nvSpPr>
          <p:cNvPr id="58" name="Shape 58"/>
          <p:cNvSpPr txBox="1">
            <a:spLocks noGrp="1"/>
          </p:cNvSpPr>
          <p:nvPr>
            <p:ph type="subTitle" idx="1"/>
          </p:nvPr>
        </p:nvSpPr>
        <p:spPr>
          <a:xfrm>
            <a:off x="3043800" y="2763850"/>
            <a:ext cx="54144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Titillium Web"/>
              <a:buNone/>
              <a:defRPr sz="2400" b="1" i="0" u="none" strike="noStrike" cap="none">
                <a:solidFill>
                  <a:schemeClr val="accen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latin typeface="Source Sans Pro"/>
                <a:ea typeface="Source Sans Pro"/>
                <a:cs typeface="Source Sans Pro"/>
                <a:sym typeface="Source Sans Pro"/>
              </a:defRPr>
            </a:lvl1pPr>
            <a:lvl2pPr lvl="1" rtl="0">
              <a:buNone/>
              <a:defRPr>
                <a:solidFill>
                  <a:schemeClr val="accent2"/>
                </a:solidFill>
                <a:latin typeface="Source Sans Pro"/>
                <a:ea typeface="Source Sans Pro"/>
                <a:cs typeface="Source Sans Pro"/>
                <a:sym typeface="Source Sans Pro"/>
              </a:defRPr>
            </a:lvl2pPr>
            <a:lvl3pPr lvl="2" rtl="0">
              <a:buNone/>
              <a:defRPr>
                <a:solidFill>
                  <a:schemeClr val="accent2"/>
                </a:solidFill>
                <a:latin typeface="Source Sans Pro"/>
                <a:ea typeface="Source Sans Pro"/>
                <a:cs typeface="Source Sans Pro"/>
                <a:sym typeface="Source Sans Pro"/>
              </a:defRPr>
            </a:lvl3pPr>
            <a:lvl4pPr lvl="3" rtl="0">
              <a:buNone/>
              <a:defRPr>
                <a:solidFill>
                  <a:schemeClr val="accent2"/>
                </a:solidFill>
                <a:latin typeface="Source Sans Pro"/>
                <a:ea typeface="Source Sans Pro"/>
                <a:cs typeface="Source Sans Pro"/>
                <a:sym typeface="Source Sans Pro"/>
              </a:defRPr>
            </a:lvl4pPr>
            <a:lvl5pPr lvl="4" rtl="0">
              <a:buNone/>
              <a:defRPr>
                <a:solidFill>
                  <a:schemeClr val="accent2"/>
                </a:solidFill>
                <a:latin typeface="Source Sans Pro"/>
                <a:ea typeface="Source Sans Pro"/>
                <a:cs typeface="Source Sans Pro"/>
                <a:sym typeface="Source Sans Pro"/>
              </a:defRPr>
            </a:lvl5pPr>
            <a:lvl6pPr lvl="5" rtl="0">
              <a:buNone/>
              <a:defRPr>
                <a:solidFill>
                  <a:schemeClr val="accent2"/>
                </a:solidFill>
                <a:latin typeface="Source Sans Pro"/>
                <a:ea typeface="Source Sans Pro"/>
                <a:cs typeface="Source Sans Pro"/>
                <a:sym typeface="Source Sans Pro"/>
              </a:defRPr>
            </a:lvl6pPr>
            <a:lvl7pPr lvl="6" rtl="0">
              <a:buNone/>
              <a:defRPr>
                <a:solidFill>
                  <a:schemeClr val="accent2"/>
                </a:solidFill>
                <a:latin typeface="Source Sans Pro"/>
                <a:ea typeface="Source Sans Pro"/>
                <a:cs typeface="Source Sans Pro"/>
                <a:sym typeface="Source Sans Pro"/>
              </a:defRPr>
            </a:lvl7pPr>
            <a:lvl8pPr lvl="7" rtl="0">
              <a:buNone/>
              <a:defRPr>
                <a:solidFill>
                  <a:schemeClr val="accent2"/>
                </a:solidFill>
                <a:latin typeface="Source Sans Pro"/>
                <a:ea typeface="Source Sans Pro"/>
                <a:cs typeface="Source Sans Pro"/>
                <a:sym typeface="Source Sans Pro"/>
              </a:defRPr>
            </a:lvl8pPr>
            <a:lvl9pPr lvl="8" rtl="0">
              <a:buNone/>
              <a:defRPr>
                <a:solidFill>
                  <a:schemeClr val="accen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346557" y="70994"/>
            <a:ext cx="71160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3000"/>
              <a:buFont typeface="Titillium Web"/>
              <a:buNone/>
              <a:defRPr sz="3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62" name="Shape 62"/>
          <p:cNvSpPr txBox="1">
            <a:spLocks noGrp="1"/>
          </p:cNvSpPr>
          <p:nvPr>
            <p:ph type="body" idx="1"/>
          </p:nvPr>
        </p:nvSpPr>
        <p:spPr>
          <a:xfrm>
            <a:off x="1346556" y="1010512"/>
            <a:ext cx="7116000" cy="37932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64" name="Shape 64"/>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Shape 67" descr="AuroraBorealisTransparent.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0405" y="184352"/>
            <a:ext cx="677859" cy="677859"/>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ck with white background" type="blank">
  <p:cSld name="BLANK">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70" name="Shape 70"/>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ft Bar">
    <p:spTree>
      <p:nvGrpSpPr>
        <p:cNvPr id="1" name=""/>
        <p:cNvGrpSpPr/>
        <p:nvPr/>
      </p:nvGrpSpPr>
      <p:grpSpPr>
        <a:xfrm>
          <a:off x="0" y="0"/>
          <a:ext cx="0" cy="0"/>
          <a:chOff x="0" y="0"/>
          <a:chExt cx="0" cy="0"/>
        </a:xfrm>
      </p:grpSpPr>
      <p:cxnSp>
        <p:nvCxnSpPr>
          <p:cNvPr id="13" name="Straight Connector 12"/>
          <p:cNvCxnSpPr/>
          <p:nvPr userDrawn="1"/>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18" name="Content Placeholder 8"/>
          <p:cNvSpPr>
            <a:spLocks noGrp="1"/>
          </p:cNvSpPr>
          <p:nvPr>
            <p:ph sz="quarter" idx="13"/>
          </p:nvPr>
        </p:nvSpPr>
        <p:spPr>
          <a:xfrm>
            <a:off x="2059995" y="2903867"/>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8"/>
          <p:cNvSpPr>
            <a:spLocks noGrp="1"/>
          </p:cNvSpPr>
          <p:nvPr>
            <p:ph sz="quarter" idx="12"/>
          </p:nvPr>
        </p:nvSpPr>
        <p:spPr>
          <a:xfrm>
            <a:off x="2053870" y="1553932"/>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3"/>
          <p:cNvSpPr>
            <a:spLocks noGrp="1"/>
          </p:cNvSpPr>
          <p:nvPr>
            <p:ph type="body" sz="quarter" idx="14" hasCustomPrompt="1"/>
          </p:nvPr>
        </p:nvSpPr>
        <p:spPr>
          <a:xfrm>
            <a:off x="1639211" y="92140"/>
            <a:ext cx="7165486" cy="411749"/>
          </a:xfrm>
          <a:prstGeom prst="rect">
            <a:avLst/>
          </a:prstGeom>
        </p:spPr>
        <p:txBody>
          <a:bodyPr vert="horz" lIns="34299" tIns="17150" rIns="34299" bIns="17150"/>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21" name="Shape 1988"/>
          <p:cNvSpPr>
            <a:spLocks noChangeShapeType="1"/>
          </p:cNvSpPr>
          <p:nvPr userDrawn="1"/>
        </p:nvSpPr>
        <p:spPr bwMode="auto">
          <a:xfrm>
            <a:off x="4943584" y="591402"/>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5" tIns="19055" rIns="19055" bIns="19055" anchor="ctr"/>
          <a:lstStyle/>
          <a:p>
            <a:endParaRPr lang="en-US"/>
          </a:p>
        </p:txBody>
      </p:sp>
      <p:sp>
        <p:nvSpPr>
          <p:cNvPr id="22" name="Text Placeholder 3"/>
          <p:cNvSpPr>
            <a:spLocks noGrp="1"/>
          </p:cNvSpPr>
          <p:nvPr>
            <p:ph type="body" sz="quarter" idx="15" hasCustomPrompt="1"/>
          </p:nvPr>
        </p:nvSpPr>
        <p:spPr>
          <a:xfrm>
            <a:off x="1638498" y="685297"/>
            <a:ext cx="7165486" cy="286486"/>
          </a:xfrm>
          <a:prstGeom prst="rect">
            <a:avLst/>
          </a:prstGeom>
        </p:spPr>
        <p:txBody>
          <a:bodyPr vert="horz" lIns="34299" tIns="17150" rIns="34299" bIns="17150"/>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0" name="Shape 21"/>
          <p:cNvSpPr>
            <a:spLocks noGrp="1"/>
          </p:cNvSpPr>
          <p:nvPr>
            <p:ph type="sldNum" sz="quarter" idx="4"/>
          </p:nvPr>
        </p:nvSpPr>
        <p:spPr>
          <a:xfrm>
            <a:off x="8802190" y="4895086"/>
            <a:ext cx="255722" cy="225366"/>
          </a:xfrm>
          <a:prstGeom prst="rect">
            <a:avLst/>
          </a:prstGeom>
        </p:spPr>
        <p:txBody>
          <a:bodyPr lIns="0" tIns="17150" rIns="0" bIns="17150"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37045557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44424" y="153112"/>
            <a:ext cx="7618200" cy="85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2600"/>
              <a:buFont typeface="Titillium Web"/>
              <a:buNone/>
              <a:defRPr sz="2600" b="1" i="0" u="none" strike="noStrike" cap="none">
                <a:solidFill>
                  <a:srgbClr val="666666"/>
                </a:solidFill>
                <a:latin typeface="Titillium Web"/>
                <a:ea typeface="Titillium Web"/>
                <a:cs typeface="Titillium Web"/>
                <a:sym typeface="Titillium Web"/>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52" name="Shape 52"/>
          <p:cNvSpPr txBox="1"/>
          <p:nvPr/>
        </p:nvSpPr>
        <p:spPr>
          <a:xfrm>
            <a:off x="844424" y="1584700"/>
            <a:ext cx="3267300" cy="321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6666"/>
              </a:buClr>
              <a:buSzPts val="1400"/>
              <a:buFont typeface="Titillium Web"/>
              <a:buNone/>
            </a:pPr>
            <a:endParaRPr sz="1400" b="0" i="0" u="none" strike="noStrike" cap="none">
              <a:solidFill>
                <a:srgbClr val="000000"/>
              </a:solidFill>
              <a:latin typeface="Arial"/>
              <a:ea typeface="Arial"/>
              <a:cs typeface="Arial"/>
              <a:sym typeface="Arial"/>
            </a:endParaRPr>
          </a:p>
        </p:txBody>
      </p:sp>
      <p:sp>
        <p:nvSpPr>
          <p:cNvPr id="53" name="Shape 53"/>
          <p:cNvSpPr txBox="1"/>
          <p:nvPr/>
        </p:nvSpPr>
        <p:spPr>
          <a:xfrm>
            <a:off x="844424" y="1584700"/>
            <a:ext cx="7483500" cy="32190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666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Titillium Web"/>
                <a:ea typeface="Titillium Web"/>
                <a:cs typeface="Titillium Web"/>
                <a:sym typeface="Titillium Web"/>
              </a:defRPr>
            </a:lvl1pPr>
            <a:lvl2pPr lvl="1" algn="r" rtl="0">
              <a:buNone/>
              <a:defRPr sz="1300">
                <a:solidFill>
                  <a:srgbClr val="666666"/>
                </a:solidFill>
                <a:latin typeface="Titillium Web"/>
                <a:ea typeface="Titillium Web"/>
                <a:cs typeface="Titillium Web"/>
                <a:sym typeface="Titillium Web"/>
              </a:defRPr>
            </a:lvl2pPr>
            <a:lvl3pPr lvl="2" algn="r" rtl="0">
              <a:buNone/>
              <a:defRPr sz="1300">
                <a:solidFill>
                  <a:srgbClr val="666666"/>
                </a:solidFill>
                <a:latin typeface="Titillium Web"/>
                <a:ea typeface="Titillium Web"/>
                <a:cs typeface="Titillium Web"/>
                <a:sym typeface="Titillium Web"/>
              </a:defRPr>
            </a:lvl3pPr>
            <a:lvl4pPr lvl="3" algn="r" rtl="0">
              <a:buNone/>
              <a:defRPr sz="1300">
                <a:solidFill>
                  <a:srgbClr val="666666"/>
                </a:solidFill>
                <a:latin typeface="Titillium Web"/>
                <a:ea typeface="Titillium Web"/>
                <a:cs typeface="Titillium Web"/>
                <a:sym typeface="Titillium Web"/>
              </a:defRPr>
            </a:lvl4pPr>
            <a:lvl5pPr lvl="4" algn="r" rtl="0">
              <a:buNone/>
              <a:defRPr sz="1300">
                <a:solidFill>
                  <a:srgbClr val="666666"/>
                </a:solidFill>
                <a:latin typeface="Titillium Web"/>
                <a:ea typeface="Titillium Web"/>
                <a:cs typeface="Titillium Web"/>
                <a:sym typeface="Titillium Web"/>
              </a:defRPr>
            </a:lvl5pPr>
            <a:lvl6pPr lvl="5" algn="r" rtl="0">
              <a:buNone/>
              <a:defRPr sz="1300">
                <a:solidFill>
                  <a:srgbClr val="666666"/>
                </a:solidFill>
                <a:latin typeface="Titillium Web"/>
                <a:ea typeface="Titillium Web"/>
                <a:cs typeface="Titillium Web"/>
                <a:sym typeface="Titillium Web"/>
              </a:defRPr>
            </a:lvl6pPr>
            <a:lvl7pPr lvl="6" algn="r" rtl="0">
              <a:buNone/>
              <a:defRPr sz="1300">
                <a:solidFill>
                  <a:srgbClr val="666666"/>
                </a:solidFill>
                <a:latin typeface="Titillium Web"/>
                <a:ea typeface="Titillium Web"/>
                <a:cs typeface="Titillium Web"/>
                <a:sym typeface="Titillium Web"/>
              </a:defRPr>
            </a:lvl7pPr>
            <a:lvl8pPr lvl="7" algn="r" rtl="0">
              <a:buNone/>
              <a:defRPr sz="1300">
                <a:solidFill>
                  <a:srgbClr val="666666"/>
                </a:solidFill>
                <a:latin typeface="Titillium Web"/>
                <a:ea typeface="Titillium Web"/>
                <a:cs typeface="Titillium Web"/>
                <a:sym typeface="Titillium Web"/>
              </a:defRPr>
            </a:lvl8pPr>
            <a:lvl9pPr lvl="8" algn="r" rtl="0">
              <a:buNone/>
              <a:defRPr sz="1300">
                <a:solidFill>
                  <a:srgbClr val="666666"/>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4" r:id="rId4"/>
    <p:sldLayoutId id="2147483665"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oi.org/10.1890/0012-9623-90.2.205" TargetMode="External"/><Relationship Id="rId3" Type="http://schemas.openxmlformats.org/officeDocument/2006/relationships/hyperlink" Target="https://doi.org/10.4033/iee.2013.6b.6.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file-format-guidelines" TargetMode="Externa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jpg"/><Relationship Id="rId6" Type="http://schemas.openxmlformats.org/officeDocument/2006/relationships/image" Target="../media/image41.jpe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2907750" y="744575"/>
            <a:ext cx="5924400" cy="20526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US" b="1" dirty="0" smtClean="0">
                <a:solidFill>
                  <a:srgbClr val="2C3E50"/>
                </a:solidFill>
                <a:latin typeface="Source Sans Pro"/>
                <a:ea typeface="Source Sans Pro"/>
                <a:cs typeface="Source Sans Pro"/>
                <a:sym typeface="Source Sans Pro"/>
              </a:rPr>
              <a:t>Best Practices: Data and Metadata Submission</a:t>
            </a:r>
            <a:endParaRPr b="1" dirty="0">
              <a:solidFill>
                <a:srgbClr val="2C3E50"/>
              </a:solidFill>
              <a:latin typeface="Source Sans Pro"/>
              <a:ea typeface="Source Sans Pro"/>
              <a:cs typeface="Source Sans Pro"/>
              <a:sym typeface="Source Sans Pro"/>
            </a:endParaRPr>
          </a:p>
        </p:txBody>
      </p:sp>
      <p:sp>
        <p:nvSpPr>
          <p:cNvPr id="78" name="Shape 78"/>
          <p:cNvSpPr txBox="1"/>
          <p:nvPr/>
        </p:nvSpPr>
        <p:spPr>
          <a:xfrm>
            <a:off x="4465625" y="4290900"/>
            <a:ext cx="4339800" cy="60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800" dirty="0">
              <a:solidFill>
                <a:schemeClr val="dk2"/>
              </a:solidFill>
              <a:latin typeface="Source Sans Pro"/>
              <a:ea typeface="Source Sans Pro"/>
              <a:cs typeface="Source Sans Pro"/>
              <a:sym typeface="Source Sans Pro"/>
            </a:endParaRPr>
          </a:p>
        </p:txBody>
      </p:sp>
      <p:pic>
        <p:nvPicPr>
          <p:cNvPr id="79" name="Shape 79"/>
          <p:cNvPicPr preferRelativeResize="0"/>
          <p:nvPr/>
        </p:nvPicPr>
        <p:blipFill>
          <a:blip r:embed="rId3">
            <a:alphaModFix/>
          </a:blip>
          <a:stretch>
            <a:fillRect/>
          </a:stretch>
        </p:blipFill>
        <p:spPr>
          <a:xfrm>
            <a:off x="311700" y="221675"/>
            <a:ext cx="2206416" cy="1211975"/>
          </a:xfrm>
          <a:prstGeom prst="rect">
            <a:avLst/>
          </a:prstGeom>
          <a:noFill/>
          <a:ln>
            <a:noFill/>
          </a:ln>
        </p:spPr>
      </p:pic>
      <p:sp>
        <p:nvSpPr>
          <p:cNvPr id="80" name="Shape 80"/>
          <p:cNvSpPr txBox="1"/>
          <p:nvPr/>
        </p:nvSpPr>
        <p:spPr>
          <a:xfrm>
            <a:off x="483690" y="1574125"/>
            <a:ext cx="1817100" cy="51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2C3E50"/>
                </a:solidFill>
                <a:latin typeface="Source Sans Pro"/>
                <a:ea typeface="Source Sans Pro"/>
                <a:cs typeface="Source Sans Pro"/>
                <a:sym typeface="Source Sans Pro"/>
              </a:rPr>
              <a:t>https://arcticdata.io</a:t>
            </a:r>
            <a:endParaRPr dirty="0">
              <a:solidFill>
                <a:srgbClr val="2C3E50"/>
              </a:solidFill>
              <a:latin typeface="Source Sans Pro"/>
              <a:ea typeface="Source Sans Pro"/>
              <a:cs typeface="Source Sans Pro"/>
              <a:sym typeface="Source Sans Pro"/>
            </a:endParaRPr>
          </a:p>
        </p:txBody>
      </p:sp>
      <p:pic>
        <p:nvPicPr>
          <p:cNvPr id="81" name="Shape 81"/>
          <p:cNvPicPr preferRelativeResize="0"/>
          <p:nvPr/>
        </p:nvPicPr>
        <p:blipFill>
          <a:blip r:embed="rId4">
            <a:alphaModFix/>
          </a:blip>
          <a:stretch>
            <a:fillRect/>
          </a:stretch>
        </p:blipFill>
        <p:spPr>
          <a:xfrm>
            <a:off x="325465" y="4652350"/>
            <a:ext cx="1537921" cy="347075"/>
          </a:xfrm>
          <a:prstGeom prst="rect">
            <a:avLst/>
          </a:prstGeom>
          <a:noFill/>
          <a:ln>
            <a:noFill/>
          </a:ln>
        </p:spPr>
      </p:pic>
      <p:pic>
        <p:nvPicPr>
          <p:cNvPr id="82" name="Shape 8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519665" y="4182788"/>
            <a:ext cx="384266" cy="341900"/>
          </a:xfrm>
          <a:prstGeom prst="rect">
            <a:avLst/>
          </a:prstGeom>
          <a:noFill/>
          <a:ln>
            <a:noFill/>
          </a:ln>
        </p:spPr>
      </p:pic>
      <p:pic>
        <p:nvPicPr>
          <p:cNvPr id="83" name="Shape 8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440" y="4182790"/>
            <a:ext cx="344475" cy="341885"/>
          </a:xfrm>
          <a:prstGeom prst="rect">
            <a:avLst/>
          </a:prstGeom>
          <a:noFill/>
          <a:ln>
            <a:noFill/>
          </a:ln>
        </p:spPr>
      </p:pic>
      <p:pic>
        <p:nvPicPr>
          <p:cNvPr id="84" name="Shape 8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1586" y="4149587"/>
            <a:ext cx="402245" cy="408300"/>
          </a:xfrm>
          <a:prstGeom prst="rect">
            <a:avLst/>
          </a:prstGeom>
          <a:noFill/>
          <a:ln>
            <a:noFill/>
          </a:ln>
        </p:spPr>
      </p:pic>
      <p:pic>
        <p:nvPicPr>
          <p:cNvPr id="85" name="Shape 8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114515" y="4180200"/>
            <a:ext cx="344475" cy="347075"/>
          </a:xfrm>
          <a:prstGeom prst="rect">
            <a:avLst/>
          </a:prstGeom>
          <a:noFill/>
          <a:ln>
            <a:noFill/>
          </a:ln>
        </p:spPr>
      </p:pic>
      <p:sp>
        <p:nvSpPr>
          <p:cNvPr id="86" name="Shape 86"/>
          <p:cNvSpPr txBox="1"/>
          <p:nvPr/>
        </p:nvSpPr>
        <p:spPr>
          <a:xfrm>
            <a:off x="246440" y="3802475"/>
            <a:ext cx="1817100" cy="34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C3E50"/>
                </a:solidFill>
                <a:latin typeface="Source Sans Pro"/>
                <a:ea typeface="Source Sans Pro"/>
                <a:cs typeface="Source Sans Pro"/>
                <a:sym typeface="Source Sans Pro"/>
              </a:rPr>
              <a:t>NSF Award #1546024</a:t>
            </a:r>
            <a:endParaRPr>
              <a:solidFill>
                <a:srgbClr val="2C3E50"/>
              </a:solidFill>
              <a:latin typeface="Source Sans Pro"/>
              <a:ea typeface="Source Sans Pro"/>
              <a:cs typeface="Source Sans Pro"/>
              <a:sym typeface="Source Sans Pro"/>
            </a:endParaRPr>
          </a:p>
        </p:txBody>
      </p:sp>
      <p:sp>
        <p:nvSpPr>
          <p:cNvPr id="87" name="Shape 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a:t>
            </a:fld>
            <a:endParaRPr/>
          </a:p>
        </p:txBody>
      </p:sp>
      <p:grpSp>
        <p:nvGrpSpPr>
          <p:cNvPr id="3" name="Group 2"/>
          <p:cNvGrpSpPr/>
          <p:nvPr/>
        </p:nvGrpSpPr>
        <p:grpSpPr>
          <a:xfrm>
            <a:off x="5821400" y="2874915"/>
            <a:ext cx="3322600" cy="1307875"/>
            <a:chOff x="5821400" y="2857700"/>
            <a:chExt cx="3322600" cy="1307875"/>
          </a:xfrm>
        </p:grpSpPr>
        <p:sp>
          <p:nvSpPr>
            <p:cNvPr id="90" name="Shape 90"/>
            <p:cNvSpPr txBox="1"/>
            <p:nvPr/>
          </p:nvSpPr>
          <p:spPr>
            <a:xfrm>
              <a:off x="6122100" y="3471975"/>
              <a:ext cx="3021900" cy="6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jones@nceas.ucsb.edu</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https://orcid.org/0000-0003-0077-4738</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@metamattj</a:t>
              </a:r>
              <a:endParaRPr sz="1200" i="1" dirty="0">
                <a:solidFill>
                  <a:schemeClr val="dk2"/>
                </a:solidFill>
                <a:latin typeface="Source Sans Pro"/>
                <a:ea typeface="Source Sans Pro"/>
                <a:cs typeface="Source Sans Pro"/>
                <a:sym typeface="Source Sans Pro"/>
              </a:endParaRPr>
            </a:p>
          </p:txBody>
        </p:sp>
        <p:sp>
          <p:nvSpPr>
            <p:cNvPr id="92" name="Shape 92"/>
            <p:cNvSpPr txBox="1"/>
            <p:nvPr/>
          </p:nvSpPr>
          <p:spPr>
            <a:xfrm>
              <a:off x="6110987" y="2857700"/>
              <a:ext cx="2644556" cy="600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chemeClr val="dk2"/>
                  </a:solidFill>
                  <a:latin typeface="Source Sans Pro"/>
                  <a:ea typeface="Source Sans Pro"/>
                  <a:cs typeface="Source Sans Pro"/>
                  <a:sym typeface="Source Sans Pro"/>
                </a:rPr>
                <a:t>Matthew B. Jones</a:t>
              </a:r>
              <a:endParaRPr sz="2400" dirty="0">
                <a:solidFill>
                  <a:schemeClr val="dk2"/>
                </a:solidFill>
                <a:latin typeface="Source Sans Pro"/>
                <a:ea typeface="Source Sans Pro"/>
                <a:cs typeface="Source Sans Pro"/>
                <a:sym typeface="Source Sans Pro"/>
              </a:endParaRPr>
            </a:p>
          </p:txBody>
        </p:sp>
        <p:pic>
          <p:nvPicPr>
            <p:cNvPr id="93" name="Shape 9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821400" y="3668425"/>
              <a:ext cx="300700" cy="300700"/>
            </a:xfrm>
            <a:prstGeom prst="rect">
              <a:avLst/>
            </a:prstGeom>
            <a:noFill/>
            <a:ln>
              <a:noFill/>
            </a:ln>
          </p:spPr>
        </p:pic>
      </p:grpSp>
      <p:pic>
        <p:nvPicPr>
          <p:cNvPr id="22" name="Shape 8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23028" y="1902400"/>
            <a:ext cx="363450" cy="363450"/>
          </a:xfrm>
          <a:prstGeom prst="rect">
            <a:avLst/>
          </a:prstGeom>
          <a:noFill/>
          <a:ln>
            <a:noFill/>
          </a:ln>
        </p:spPr>
      </p:pic>
      <p:sp>
        <p:nvSpPr>
          <p:cNvPr id="23" name="Shape 828"/>
          <p:cNvSpPr txBox="1"/>
          <p:nvPr/>
        </p:nvSpPr>
        <p:spPr>
          <a:xfrm>
            <a:off x="493453" y="1947175"/>
            <a:ext cx="1215900" cy="273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200" dirty="0">
                <a:solidFill>
                  <a:srgbClr val="2C3E50"/>
                </a:solidFill>
              </a:rPr>
              <a:t>@arcticdatactr</a:t>
            </a:r>
            <a:endParaRPr sz="1200" dirty="0">
              <a:solidFill>
                <a:srgbClr val="2C3E5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smtClean="0"/>
              <a:t>Provenance</a:t>
            </a:r>
            <a:endParaRPr lang="en-US" dirty="0"/>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Organizing </a:t>
            </a:r>
            <a:r>
              <a:rPr lang="en-US" dirty="0" smtClean="0"/>
              <a:t>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88823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Data</a:t>
            </a:r>
            <a:endParaRPr lang="en-US" dirty="0"/>
          </a:p>
        </p:txBody>
      </p:sp>
      <p:sp>
        <p:nvSpPr>
          <p:cNvPr id="3" name="Text Placeholder 2"/>
          <p:cNvSpPr>
            <a:spLocks noGrp="1"/>
          </p:cNvSpPr>
          <p:nvPr>
            <p:ph type="body" idx="1"/>
          </p:nvPr>
        </p:nvSpPr>
        <p:spPr/>
        <p:txBody>
          <a:bodyPr/>
          <a:lstStyle/>
          <a:p>
            <a:r>
              <a:rPr lang="en-US" dirty="0" smtClean="0"/>
              <a:t>Understand </a:t>
            </a:r>
            <a:r>
              <a:rPr lang="en-US" dirty="0"/>
              <a:t>basics of </a:t>
            </a:r>
            <a:r>
              <a:rPr lang="en-US" dirty="0" smtClean="0"/>
              <a:t>“tidy” data </a:t>
            </a:r>
            <a:r>
              <a:rPr lang="en-US" dirty="0"/>
              <a:t>models</a:t>
            </a:r>
          </a:p>
          <a:p>
            <a:r>
              <a:rPr lang="en-US" dirty="0"/>
              <a:t>D</a:t>
            </a:r>
            <a:r>
              <a:rPr lang="en-US" dirty="0" smtClean="0"/>
              <a:t>esign </a:t>
            </a:r>
            <a:r>
              <a:rPr lang="en-US" dirty="0"/>
              <a:t>and create effective data tables</a:t>
            </a:r>
          </a:p>
          <a:p>
            <a:endParaRPr lang="en-US" b="1" dirty="0"/>
          </a:p>
          <a:p>
            <a:r>
              <a:rPr lang="en-US" b="1" dirty="0" smtClean="0"/>
              <a:t>Benefits </a:t>
            </a:r>
            <a:r>
              <a:rPr lang="en-US" b="1" dirty="0"/>
              <a:t>of </a:t>
            </a:r>
            <a:r>
              <a:rPr lang="en-US" b="1" dirty="0" smtClean="0"/>
              <a:t>tidy data </a:t>
            </a:r>
            <a:r>
              <a:rPr lang="en-US" b="1" dirty="0"/>
              <a:t>systems</a:t>
            </a:r>
          </a:p>
          <a:p>
            <a:r>
              <a:rPr lang="en-US" dirty="0"/>
              <a:t>Powerful search and filtering</a:t>
            </a:r>
          </a:p>
          <a:p>
            <a:r>
              <a:rPr lang="en-US" dirty="0"/>
              <a:t>Handle large, complex data sets</a:t>
            </a:r>
          </a:p>
          <a:p>
            <a:r>
              <a:rPr lang="en-US" dirty="0"/>
              <a:t>Enforce data integrity</a:t>
            </a:r>
          </a:p>
          <a:p>
            <a:r>
              <a:rPr lang="en-US" dirty="0"/>
              <a:t>Decrease errors from redundant updates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234225" y="2133684"/>
            <a:ext cx="1546331" cy="1767226"/>
          </a:xfrm>
          <a:prstGeom prst="rect">
            <a:avLst/>
          </a:prstGeom>
          <a:noFill/>
          <a:ln>
            <a:noFill/>
          </a:ln>
        </p:spPr>
      </p:pic>
      <p:sp>
        <p:nvSpPr>
          <p:cNvPr id="6" name="Rectangle 5"/>
          <p:cNvSpPr/>
          <p:nvPr/>
        </p:nvSpPr>
        <p:spPr>
          <a:xfrm>
            <a:off x="7590468" y="2271612"/>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1154159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Multiple Tables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2"/>
          <p:cNvGrpSpPr>
            <a:grpSpLocks/>
          </p:cNvGrpSpPr>
          <p:nvPr/>
        </p:nvGrpSpPr>
        <p:grpSpPr bwMode="auto">
          <a:xfrm>
            <a:off x="12700" y="1123950"/>
            <a:ext cx="9385300" cy="3000375"/>
            <a:chOff x="0" y="0"/>
            <a:chExt cx="5912" cy="2520"/>
          </a:xfrm>
        </p:grpSpPr>
        <p:sp>
          <p:nvSpPr>
            <p:cNvPr id="15" name="Rectangle 13"/>
            <p:cNvSpPr>
              <a:spLocks/>
            </p:cNvSpPr>
            <p:nvPr/>
          </p:nvSpPr>
          <p:spPr bwMode="auto">
            <a:xfrm>
              <a:off x="0" y="0"/>
              <a:ext cx="2632" cy="2520"/>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1</a:t>
              </a:r>
            </a:p>
          </p:txBody>
        </p:sp>
        <p:sp>
          <p:nvSpPr>
            <p:cNvPr id="16" name="Rectangle 14"/>
            <p:cNvSpPr>
              <a:spLocks/>
            </p:cNvSpPr>
            <p:nvPr/>
          </p:nvSpPr>
          <p:spPr bwMode="auto">
            <a:xfrm>
              <a:off x="2912" y="0"/>
              <a:ext cx="2896" cy="1592"/>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2</a:t>
              </a:r>
            </a:p>
          </p:txBody>
        </p:sp>
        <p:sp>
          <p:nvSpPr>
            <p:cNvPr id="17" name="Rectangle 15"/>
            <p:cNvSpPr>
              <a:spLocks/>
            </p:cNvSpPr>
            <p:nvPr/>
          </p:nvSpPr>
          <p:spPr bwMode="auto">
            <a:xfrm>
              <a:off x="3160" y="1784"/>
              <a:ext cx="2752" cy="736"/>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3</a:t>
              </a:r>
            </a:p>
          </p:txBody>
        </p:sp>
      </p:grpSp>
    </p:spTree>
    <p:extLst>
      <p:ext uri="{BB962C8B-B14F-4D97-AF65-F5344CB8AC3E}">
        <p14:creationId xmlns:p14="http://schemas.microsoft.com/office/powerpoint/2010/main" val="2420840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observations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4"/>
          <p:cNvGrpSpPr>
            <a:grpSpLocks/>
          </p:cNvGrpSpPr>
          <p:nvPr/>
        </p:nvGrpSpPr>
        <p:grpSpPr bwMode="auto">
          <a:xfrm>
            <a:off x="-25400" y="1638300"/>
            <a:ext cx="9182100" cy="1533525"/>
            <a:chOff x="0" y="0"/>
            <a:chExt cx="5784" cy="1288"/>
          </a:xfrm>
        </p:grpSpPr>
        <p:sp>
          <p:nvSpPr>
            <p:cNvPr id="7" name="Rectangle 5"/>
            <p:cNvSpPr>
              <a:spLocks/>
            </p:cNvSpPr>
            <p:nvPr/>
          </p:nvSpPr>
          <p:spPr bwMode="auto">
            <a:xfrm>
              <a:off x="0" y="0"/>
              <a:ext cx="5784"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8" name="Rectangle 6"/>
            <p:cNvSpPr>
              <a:spLocks/>
            </p:cNvSpPr>
            <p:nvPr/>
          </p:nvSpPr>
          <p:spPr bwMode="auto">
            <a:xfrm>
              <a:off x="2400" y="272"/>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observation?</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9" name="Line 7"/>
            <p:cNvSpPr>
              <a:spLocks noChangeShapeType="1"/>
            </p:cNvSpPr>
            <p:nvPr/>
          </p:nvSpPr>
          <p:spPr bwMode="auto">
            <a:xfrm>
              <a:off x="1560" y="152"/>
              <a:ext cx="762" cy="601"/>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variables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8"/>
          <p:cNvGrpSpPr>
            <a:grpSpLocks/>
          </p:cNvGrpSpPr>
          <p:nvPr/>
        </p:nvGrpSpPr>
        <p:grpSpPr bwMode="auto">
          <a:xfrm>
            <a:off x="3619500" y="1133475"/>
            <a:ext cx="4076700" cy="2981325"/>
            <a:chOff x="0" y="0"/>
            <a:chExt cx="2568" cy="2504"/>
          </a:xfrm>
        </p:grpSpPr>
        <p:sp>
          <p:nvSpPr>
            <p:cNvPr id="11" name="Rectangle 9"/>
            <p:cNvSpPr>
              <a:spLocks/>
            </p:cNvSpPr>
            <p:nvPr/>
          </p:nvSpPr>
          <p:spPr bwMode="auto">
            <a:xfrm>
              <a:off x="2280" y="0"/>
              <a:ext cx="288" cy="2504"/>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12" name="Rectangle 10"/>
            <p:cNvSpPr>
              <a:spLocks/>
            </p:cNvSpPr>
            <p:nvPr/>
          </p:nvSpPr>
          <p:spPr bwMode="auto">
            <a:xfrm>
              <a:off x="0" y="81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variable?</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13" name="Line 11"/>
            <p:cNvSpPr>
              <a:spLocks noChangeShapeType="1"/>
            </p:cNvSpPr>
            <p:nvPr/>
          </p:nvSpPr>
          <p:spPr bwMode="auto">
            <a:xfrm flipH="1">
              <a:off x="1898" y="1177"/>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Marginal info</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6"/>
          <p:cNvGrpSpPr>
            <a:grpSpLocks/>
          </p:cNvGrpSpPr>
          <p:nvPr/>
        </p:nvGrpSpPr>
        <p:grpSpPr bwMode="auto">
          <a:xfrm>
            <a:off x="2311400" y="3028950"/>
            <a:ext cx="6311900" cy="1609725"/>
            <a:chOff x="0" y="0"/>
            <a:chExt cx="3976" cy="1352"/>
          </a:xfrm>
        </p:grpSpPr>
        <p:sp>
          <p:nvSpPr>
            <p:cNvPr id="19" name="Rectangle 17"/>
            <p:cNvSpPr>
              <a:spLocks/>
            </p:cNvSpPr>
            <p:nvPr/>
          </p:nvSpPr>
          <p:spPr bwMode="auto">
            <a:xfrm>
              <a:off x="2096" y="0"/>
              <a:ext cx="1880"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20" name="Rectangle 18"/>
            <p:cNvSpPr>
              <a:spLocks/>
            </p:cNvSpPr>
            <p:nvPr/>
          </p:nvSpPr>
          <p:spPr bwMode="auto">
            <a:xfrm>
              <a:off x="0" y="33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Marginal</a:t>
              </a:r>
            </a:p>
            <a:p>
              <a:pPr marL="39688" algn="ctr"/>
              <a:r>
                <a:rPr lang="en-US" sz="2400" dirty="0">
                  <a:solidFill>
                    <a:schemeClr val="tx1"/>
                  </a:solidFill>
                  <a:latin typeface="Verdana" charset="0"/>
                  <a:ea typeface="ＭＳ Ｐゴシック" charset="0"/>
                  <a:cs typeface="Verdana" charset="0"/>
                  <a:sym typeface="Verdana" charset="0"/>
                </a:rPr>
                <a:t>sums and</a:t>
              </a:r>
            </a:p>
            <a:p>
              <a:pPr marL="39688" algn="ctr"/>
              <a:r>
                <a:rPr lang="en-US" sz="2400" dirty="0">
                  <a:solidFill>
                    <a:schemeClr val="tx1"/>
                  </a:solidFill>
                  <a:latin typeface="Verdana" charset="0"/>
                  <a:ea typeface="ＭＳ Ｐゴシック" charset="0"/>
                  <a:cs typeface="Verdana" charset="0"/>
                  <a:sym typeface="Verdana" charset="0"/>
                </a:rPr>
                <a:t>totals</a:t>
              </a:r>
            </a:p>
          </p:txBody>
        </p:sp>
        <p:sp>
          <p:nvSpPr>
            <p:cNvPr id="21" name="Line 19"/>
            <p:cNvSpPr>
              <a:spLocks noChangeShapeType="1"/>
            </p:cNvSpPr>
            <p:nvPr/>
          </p:nvSpPr>
          <p:spPr bwMode="auto">
            <a:xfrm flipH="1">
              <a:off x="1858" y="121"/>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Modeling 101</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err="1" smtClean="0"/>
              <a:t>Denormalized</a:t>
            </a:r>
            <a:r>
              <a:rPr lang="en-US" dirty="0" smtClean="0"/>
              <a:t> data (aka, not Tidy)</a:t>
            </a:r>
          </a:p>
          <a:p>
            <a:endParaRPr lang="en-US" dirty="0"/>
          </a:p>
          <a:p>
            <a:r>
              <a:rPr lang="en-US" dirty="0" smtClean="0"/>
              <a:t>Observations about different entities combined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pic>
        <p:nvPicPr>
          <p:cNvPr id="5" name="Picture 4"/>
          <p:cNvPicPr>
            <a:picLocks noChangeAspect="1"/>
          </p:cNvPicPr>
          <p:nvPr/>
        </p:nvPicPr>
        <p:blipFill>
          <a:blip r:embed="rId2"/>
          <a:stretch>
            <a:fillRect/>
          </a:stretch>
        </p:blipFill>
        <p:spPr>
          <a:xfrm>
            <a:off x="125943" y="1010512"/>
            <a:ext cx="8837013" cy="1197727"/>
          </a:xfrm>
          <a:prstGeom prst="rect">
            <a:avLst/>
          </a:prstGeom>
        </p:spPr>
      </p:pic>
    </p:spTree>
    <p:extLst>
      <p:ext uri="{BB962C8B-B14F-4D97-AF65-F5344CB8AC3E}">
        <p14:creationId xmlns:p14="http://schemas.microsoft.com/office/powerpoint/2010/main" val="13650012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(observe one entity per table)</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smtClean="0"/>
              <a:t>Species observations</a:t>
            </a:r>
          </a:p>
          <a:p>
            <a:endParaRPr lang="en-US" dirty="0" smtClean="0"/>
          </a:p>
          <a:p>
            <a:endParaRPr lang="en-US" dirty="0"/>
          </a:p>
          <a:p>
            <a:endParaRPr lang="en-US" dirty="0" smtClean="0"/>
          </a:p>
          <a:p>
            <a:endParaRPr lang="en-US" dirty="0"/>
          </a:p>
          <a:p>
            <a:r>
              <a:rPr lang="en-US" dirty="0" smtClean="0"/>
              <a:t>Site observations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spTree>
    <p:extLst>
      <p:ext uri="{BB962C8B-B14F-4D97-AF65-F5344CB8AC3E}">
        <p14:creationId xmlns:p14="http://schemas.microsoft.com/office/powerpoint/2010/main" val="30056020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(Relational)</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a:t>Species observations</a:t>
            </a:r>
          </a:p>
          <a:p>
            <a:endParaRPr lang="en-US" dirty="0"/>
          </a:p>
          <a:p>
            <a:endParaRPr lang="en-US" dirty="0"/>
          </a:p>
          <a:p>
            <a:endParaRPr lang="en-US" dirty="0"/>
          </a:p>
          <a:p>
            <a:endParaRPr lang="en-US" dirty="0"/>
          </a:p>
          <a:p>
            <a:r>
              <a:rPr lang="en-US" dirty="0"/>
              <a:t>Site observations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grpSp>
        <p:nvGrpSpPr>
          <p:cNvPr id="40" name="Group 39"/>
          <p:cNvGrpSpPr/>
          <p:nvPr/>
        </p:nvGrpSpPr>
        <p:grpSpPr>
          <a:xfrm>
            <a:off x="3295514" y="363081"/>
            <a:ext cx="3733581" cy="4272680"/>
            <a:chOff x="3295514" y="363081"/>
            <a:chExt cx="3733581" cy="4272680"/>
          </a:xfrm>
        </p:grpSpPr>
        <p:sp>
          <p:nvSpPr>
            <p:cNvPr id="5" name="Rectangle 4"/>
            <p:cNvSpPr/>
            <p:nvPr/>
          </p:nvSpPr>
          <p:spPr>
            <a:xfrm>
              <a:off x="5772396" y="1065176"/>
              <a:ext cx="818631" cy="1768997"/>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Elbow Connector 20"/>
            <p:cNvCxnSpPr>
              <a:stCxn id="5" idx="2"/>
              <a:endCxn id="35" idx="0"/>
            </p:cNvCxnSpPr>
            <p:nvPr/>
          </p:nvCxnSpPr>
          <p:spPr>
            <a:xfrm rot="5400000">
              <a:off x="4601883" y="1937120"/>
              <a:ext cx="682776" cy="2476882"/>
            </a:xfrm>
            <a:prstGeom prst="bentConnector3">
              <a:avLst>
                <a:gd name="adj1" fmla="val 28477"/>
              </a:avLst>
            </a:prstGeom>
            <a:ln w="76200" cmpd="sng">
              <a:solidFill>
                <a:srgbClr val="12FF66"/>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295514" y="3516949"/>
              <a:ext cx="818631" cy="1118812"/>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 Placeholder 2"/>
            <p:cNvSpPr txBox="1">
              <a:spLocks/>
            </p:cNvSpPr>
            <p:nvPr/>
          </p:nvSpPr>
          <p:spPr>
            <a:xfrm>
              <a:off x="5334329" y="363081"/>
              <a:ext cx="1694766" cy="60081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r>
                <a:rPr lang="en-US" dirty="0" smtClean="0"/>
                <a:t>Join Key</a:t>
              </a:r>
            </a:p>
          </p:txBody>
        </p:sp>
      </p:grpSp>
    </p:spTree>
    <p:extLst>
      <p:ext uri="{BB962C8B-B14F-4D97-AF65-F5344CB8AC3E}">
        <p14:creationId xmlns:p14="http://schemas.microsoft.com/office/powerpoint/2010/main" val="799781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Some </a:t>
            </a:r>
            <a:r>
              <a:rPr lang="en-US" b="1" dirty="0"/>
              <a:t>Simple Guidelines for Effective Data Management</a:t>
            </a:r>
            <a:r>
              <a:rPr lang="en-US" dirty="0"/>
              <a:t>. </a:t>
            </a:r>
            <a:endParaRPr lang="en-US" dirty="0" smtClean="0"/>
          </a:p>
          <a:p>
            <a:pPr lvl="1"/>
            <a:r>
              <a:rPr lang="en-US" sz="2000" dirty="0"/>
              <a:t>Borer et al. 2009. </a:t>
            </a:r>
            <a:r>
              <a:rPr lang="en-US" sz="2000" dirty="0" smtClean="0"/>
              <a:t>Bulletin </a:t>
            </a:r>
            <a:r>
              <a:rPr lang="en-US" sz="2000" dirty="0"/>
              <a:t>of the Ecological Society of America</a:t>
            </a:r>
            <a:r>
              <a:rPr lang="en-US" sz="2000" dirty="0" smtClean="0"/>
              <a:t>. </a:t>
            </a:r>
            <a:r>
              <a:rPr lang="mr-IN" sz="2000" dirty="0">
                <a:hlinkClick r:id="rId2"/>
              </a:rPr>
              <a:t>https://doi.org/10.1890/0012-9623-</a:t>
            </a:r>
            <a:r>
              <a:rPr lang="mr-IN" sz="2000" dirty="0" smtClean="0">
                <a:hlinkClick r:id="rId2"/>
              </a:rPr>
              <a:t>90.2.205</a:t>
            </a:r>
            <a:endParaRPr lang="en-US" sz="2000" dirty="0" smtClean="0"/>
          </a:p>
          <a:p>
            <a:endParaRPr lang="en-US" b="1" dirty="0" smtClean="0"/>
          </a:p>
          <a:p>
            <a:r>
              <a:rPr lang="en-US" b="1" dirty="0" smtClean="0"/>
              <a:t>Nine </a:t>
            </a:r>
            <a:r>
              <a:rPr lang="en-US" b="1" dirty="0"/>
              <a:t>simple ways to make it easier to (re)use your data. </a:t>
            </a:r>
            <a:endParaRPr lang="en-US" b="1" dirty="0" smtClean="0"/>
          </a:p>
          <a:p>
            <a:pPr lvl="1"/>
            <a:r>
              <a:rPr lang="en-US" sz="2000" dirty="0" smtClean="0"/>
              <a:t>White et al. </a:t>
            </a:r>
            <a:r>
              <a:rPr lang="en-US" sz="2000" dirty="0"/>
              <a:t>2013. </a:t>
            </a:r>
            <a:r>
              <a:rPr lang="en-US" sz="2000" dirty="0" smtClean="0"/>
              <a:t>Ideas </a:t>
            </a:r>
            <a:r>
              <a:rPr lang="en-US" sz="2000" dirty="0"/>
              <a:t>in Ecology and Evolution 6</a:t>
            </a:r>
            <a:r>
              <a:rPr lang="en-US" sz="2000" dirty="0" smtClean="0"/>
              <a:t>. </a:t>
            </a:r>
            <a:r>
              <a:rPr lang="mr-IN" sz="2000" dirty="0">
                <a:hlinkClick r:id="rId3"/>
              </a:rPr>
              <a:t>https://doi.org/10.4033/iee.2013.6b.6.</a:t>
            </a:r>
            <a:r>
              <a:rPr lang="mr-IN" sz="2000" dirty="0" smtClean="0">
                <a:hlinkClick r:id="rId3"/>
              </a:rPr>
              <a:t>f</a:t>
            </a:r>
            <a:endParaRPr lang="en-US" sz="2000" dirty="0" smtClean="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spTree>
    <p:extLst>
      <p:ext uri="{BB962C8B-B14F-4D97-AF65-F5344CB8AC3E}">
        <p14:creationId xmlns:p14="http://schemas.microsoft.com/office/powerpoint/2010/main" val="34892406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Reproducibility</a:t>
            </a:r>
            <a:endParaRPr lang="en-US" dirty="0"/>
          </a:p>
        </p:txBody>
      </p:sp>
      <p:sp>
        <p:nvSpPr>
          <p:cNvPr id="3" name="Text Placeholder 2"/>
          <p:cNvSpPr>
            <a:spLocks noGrp="1"/>
          </p:cNvSpPr>
          <p:nvPr>
            <p:ph type="body" idx="1"/>
          </p:nvPr>
        </p:nvSpPr>
        <p:spPr>
          <a:xfrm>
            <a:off x="605709" y="1402246"/>
            <a:ext cx="7116000" cy="3401465"/>
          </a:xfrm>
        </p:spPr>
        <p:txBody>
          <a:bodyPr/>
          <a:lstStyle/>
          <a:p>
            <a:r>
              <a:rPr lang="en-US" dirty="0" smtClean="0"/>
              <a:t>Preservation enables:</a:t>
            </a:r>
          </a:p>
          <a:p>
            <a:endParaRPr lang="en-US" dirty="0"/>
          </a:p>
          <a:p>
            <a:pPr lvl="1"/>
            <a:r>
              <a:rPr lang="en-US" dirty="0" smtClean="0"/>
              <a:t>Understanding</a:t>
            </a:r>
          </a:p>
          <a:p>
            <a:pPr lvl="1"/>
            <a:r>
              <a:rPr lang="en-US" dirty="0" smtClean="0"/>
              <a:t>Evaluation</a:t>
            </a:r>
          </a:p>
          <a:p>
            <a:pPr lvl="1"/>
            <a:r>
              <a:rPr lang="en-US" dirty="0" smtClean="0"/>
              <a:t>Reuse</a:t>
            </a:r>
          </a:p>
          <a:p>
            <a:endParaRPr lang="en-US" dirty="0"/>
          </a:p>
          <a:p>
            <a:r>
              <a:rPr lang="en-US" dirty="0" smtClean="0"/>
              <a:t>Future You!</a:t>
            </a:r>
          </a:p>
          <a:p>
            <a:pPr lvl="1"/>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dirty="0"/>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5785878" y="1010512"/>
            <a:ext cx="1546331" cy="1767226"/>
          </a:xfrm>
          <a:prstGeom prst="rect">
            <a:avLst/>
          </a:prstGeom>
          <a:noFill/>
          <a:ln>
            <a:noFill/>
          </a:ln>
        </p:spPr>
      </p:pic>
      <p:pic>
        <p:nvPicPr>
          <p:cNvPr id="6" name="Picture 5"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8187" y="2777738"/>
            <a:ext cx="1325977" cy="1767226"/>
          </a:xfrm>
          <a:prstGeom prst="rect">
            <a:avLst/>
          </a:prstGeom>
        </p:spPr>
      </p:pic>
      <p:pic>
        <p:nvPicPr>
          <p:cNvPr id="7" name="Picture 6" descr="s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0257" y="2777738"/>
            <a:ext cx="1767226" cy="1767226"/>
          </a:xfrm>
          <a:prstGeom prst="rect">
            <a:avLst/>
          </a:prstGeom>
        </p:spPr>
      </p:pic>
      <p:sp>
        <p:nvSpPr>
          <p:cNvPr id="8" name="Rectangle 7"/>
          <p:cNvSpPr/>
          <p:nvPr/>
        </p:nvSpPr>
        <p:spPr>
          <a:xfrm>
            <a:off x="6142121" y="1108995"/>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
        <p:nvSpPr>
          <p:cNvPr id="9" name="Rectangle 8"/>
          <p:cNvSpPr/>
          <p:nvPr/>
        </p:nvSpPr>
        <p:spPr>
          <a:xfrm>
            <a:off x="4658342"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
        <p:nvSpPr>
          <p:cNvPr id="10" name="Rectangle 9"/>
          <p:cNvSpPr/>
          <p:nvPr/>
        </p:nvSpPr>
        <p:spPr>
          <a:xfrm>
            <a:off x="7332209" y="4493511"/>
            <a:ext cx="1423451" cy="461665"/>
          </a:xfrm>
          <a:prstGeom prst="rect">
            <a:avLst/>
          </a:prstGeom>
        </p:spPr>
        <p:txBody>
          <a:bodyPr wrap="none">
            <a:spAutoFit/>
          </a:bodyPr>
          <a:lstStyle/>
          <a:p>
            <a:r>
              <a:rPr lang="en-US" sz="2400" b="1" dirty="0" smtClean="0">
                <a:solidFill>
                  <a:srgbClr val="17193D"/>
                </a:solidFill>
                <a:latin typeface="Source Sans Pro"/>
                <a:cs typeface="Source Sans Pro"/>
              </a:rPr>
              <a:t>Software</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765174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Scripts</a:t>
            </a:r>
            <a:r>
              <a:rPr lang="en-US" dirty="0" smtClean="0"/>
              <a:t> for all data manipulation</a:t>
            </a:r>
          </a:p>
          <a:p>
            <a:pPr lvl="1"/>
            <a:r>
              <a:rPr lang="en-US" dirty="0"/>
              <a:t>Uncorrected </a:t>
            </a:r>
            <a:r>
              <a:rPr lang="en-US" dirty="0" smtClean="0"/>
              <a:t>raw data </a:t>
            </a:r>
            <a:r>
              <a:rPr lang="en-US" dirty="0"/>
              <a:t>file</a:t>
            </a:r>
          </a:p>
          <a:p>
            <a:pPr lvl="1"/>
            <a:r>
              <a:rPr lang="en-US" dirty="0" smtClean="0"/>
              <a:t>Document processing in scripts</a:t>
            </a:r>
          </a:p>
          <a:p>
            <a:r>
              <a:rPr lang="en-US" b="1" dirty="0" smtClean="0"/>
              <a:t>Design </a:t>
            </a:r>
            <a:r>
              <a:rPr lang="en-US" b="1" dirty="0"/>
              <a:t>to add rows, not columns</a:t>
            </a:r>
          </a:p>
          <a:p>
            <a:pPr lvl="1"/>
            <a:r>
              <a:rPr lang="en-US" dirty="0"/>
              <a:t>Each column one </a:t>
            </a:r>
            <a:r>
              <a:rPr lang="en-US" dirty="0" smtClean="0"/>
              <a:t>variable</a:t>
            </a:r>
            <a:endParaRPr lang="en-US" dirty="0"/>
          </a:p>
          <a:p>
            <a:pPr lvl="1"/>
            <a:r>
              <a:rPr lang="en-US" dirty="0" smtClean="0"/>
              <a:t>Each row one observation</a:t>
            </a:r>
            <a:endParaRPr lang="en-US" dirty="0"/>
          </a:p>
          <a:p>
            <a:r>
              <a:rPr lang="en-US" b="1" dirty="0" smtClean="0"/>
              <a:t>Nonproprietary file formats</a:t>
            </a:r>
            <a:endParaRPr lang="en-US" b="1" dirty="0"/>
          </a:p>
          <a:p>
            <a:pPr lvl="1"/>
            <a:r>
              <a:rPr lang="en-US" dirty="0"/>
              <a:t>Descriptive </a:t>
            </a:r>
            <a:r>
              <a:rPr lang="en-US" dirty="0" smtClean="0"/>
              <a:t>names, no spaces</a:t>
            </a:r>
          </a:p>
          <a:p>
            <a:pPr lvl="1"/>
            <a:r>
              <a:rPr lang="en-US" dirty="0"/>
              <a:t>Header </a:t>
            </a:r>
            <a:r>
              <a:rPr lang="en-US" dirty="0" smtClean="0"/>
              <a:t>line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spTree>
    <p:extLst>
      <p:ext uri="{BB962C8B-B14F-4D97-AF65-F5344CB8AC3E}">
        <p14:creationId xmlns:p14="http://schemas.microsoft.com/office/powerpoint/2010/main" val="1256367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en-US" dirty="0"/>
          </a:p>
        </p:txBody>
      </p:sp>
      <p:sp>
        <p:nvSpPr>
          <p:cNvPr id="3" name="Text Placeholder 2"/>
          <p:cNvSpPr>
            <a:spLocks noGrp="1"/>
          </p:cNvSpPr>
          <p:nvPr>
            <p:ph type="body" idx="1"/>
          </p:nvPr>
        </p:nvSpPr>
        <p:spPr/>
        <p:txBody>
          <a:bodyPr/>
          <a:lstStyle/>
          <a:p>
            <a:pPr>
              <a:buClr>
                <a:schemeClr val="bg2"/>
              </a:buClr>
              <a:buFont typeface="Arial" charset="0"/>
              <a:buChar char="•"/>
            </a:pPr>
            <a:r>
              <a:rPr lang="en-US" sz="2200" b="1" dirty="0" smtClean="0">
                <a:solidFill>
                  <a:schemeClr val="bg2"/>
                </a:solidFill>
              </a:rPr>
              <a:t>Open Formats</a:t>
            </a:r>
            <a:endParaRPr lang="en-US" sz="2200" dirty="0" smtClean="0">
              <a:solidFill>
                <a:schemeClr val="bg2"/>
              </a:solidFill>
            </a:endParaRPr>
          </a:p>
          <a:p>
            <a:pPr lvl="1">
              <a:buClr>
                <a:schemeClr val="bg2"/>
              </a:buClr>
              <a:buFont typeface="Arial" charset="0"/>
              <a:buChar char="•"/>
            </a:pPr>
            <a:r>
              <a:rPr lang="en-US" sz="2200" b="1" dirty="0" smtClean="0">
                <a:solidFill>
                  <a:schemeClr val="bg2"/>
                </a:solidFill>
              </a:rPr>
              <a:t>Text</a:t>
            </a:r>
            <a:r>
              <a:rPr lang="en-US" sz="2200" dirty="0" smtClean="0">
                <a:solidFill>
                  <a:schemeClr val="bg2"/>
                </a:solidFill>
              </a:rPr>
              <a:t> - support </a:t>
            </a:r>
            <a:r>
              <a:rPr lang="en-US" sz="2200" dirty="0">
                <a:solidFill>
                  <a:schemeClr val="bg2"/>
                </a:solidFill>
              </a:rPr>
              <a:t>long term access and </a:t>
            </a:r>
            <a:r>
              <a:rPr lang="en-US" sz="2200" dirty="0" smtClean="0">
                <a:solidFill>
                  <a:schemeClr val="bg2"/>
                </a:solidFill>
              </a:rPr>
              <a:t>preservation</a:t>
            </a:r>
          </a:p>
          <a:p>
            <a:pPr lvl="1">
              <a:buClr>
                <a:schemeClr val="bg2"/>
              </a:buClr>
              <a:buFont typeface="Arial" charset="0"/>
              <a:buChar char="•"/>
            </a:pPr>
            <a:r>
              <a:rPr lang="en-US" sz="2200" b="1" dirty="0" smtClean="0">
                <a:solidFill>
                  <a:schemeClr val="bg2"/>
                </a:solidFill>
              </a:rPr>
              <a:t>Open binary </a:t>
            </a:r>
            <a:r>
              <a:rPr lang="en-US" sz="2200" dirty="0" smtClean="0">
                <a:solidFill>
                  <a:schemeClr val="bg2"/>
                </a:solidFill>
              </a:rPr>
              <a:t>formats (</a:t>
            </a:r>
            <a:r>
              <a:rPr lang="en-US" sz="2200" dirty="0" err="1" smtClean="0">
                <a:solidFill>
                  <a:schemeClr val="bg2"/>
                </a:solidFill>
              </a:rPr>
              <a:t>NetCDF</a:t>
            </a:r>
            <a:r>
              <a:rPr lang="en-US" sz="2200" dirty="0" smtClean="0">
                <a:solidFill>
                  <a:schemeClr val="bg2"/>
                </a:solidFill>
              </a:rPr>
              <a:t>, HDF5)</a:t>
            </a:r>
          </a:p>
          <a:p>
            <a:pPr>
              <a:buClr>
                <a:schemeClr val="bg2"/>
              </a:buClr>
              <a:buFont typeface="Arial" charset="0"/>
              <a:buChar char="•"/>
            </a:pPr>
            <a:endParaRPr lang="en-US" sz="2200" dirty="0" smtClean="0">
              <a:solidFill>
                <a:schemeClr val="bg2"/>
              </a:solidFill>
            </a:endParaRPr>
          </a:p>
          <a:p>
            <a:pPr>
              <a:buClr>
                <a:schemeClr val="bg2"/>
              </a:buClr>
              <a:buFont typeface="Arial" charset="0"/>
              <a:buChar char="•"/>
            </a:pPr>
            <a:r>
              <a:rPr lang="en-US" sz="2200" dirty="0" smtClean="0">
                <a:solidFill>
                  <a:schemeClr val="bg2"/>
                </a:solidFill>
              </a:rPr>
              <a:t>Any (meta)data is better than none</a:t>
            </a:r>
            <a:endParaRPr lang="en-US" sz="2200" dirty="0">
              <a:solidFill>
                <a:schemeClr val="bg2"/>
              </a:solidFill>
            </a:endParaRPr>
          </a:p>
          <a:p>
            <a:pPr lvl="1">
              <a:buClr>
                <a:schemeClr val="bg2"/>
              </a:buClr>
              <a:buFont typeface="Arial" charset="0"/>
              <a:buChar char="•"/>
            </a:pPr>
            <a:r>
              <a:rPr lang="en-US" sz="2200" dirty="0" smtClean="0"/>
              <a:t>Microsoft</a:t>
            </a:r>
            <a:r>
              <a:rPr lang="en-US" sz="2200" dirty="0"/>
              <a:t> </a:t>
            </a:r>
            <a:r>
              <a:rPr lang="en-US" sz="2200" dirty="0" smtClean="0"/>
              <a:t>Excel: common but proprietary</a:t>
            </a:r>
          </a:p>
          <a:p>
            <a:pPr lvl="1">
              <a:buClr>
                <a:schemeClr val="bg2"/>
              </a:buClr>
              <a:buFont typeface="Arial" charset="0"/>
              <a:buChar char="•"/>
            </a:pPr>
            <a:r>
              <a:rPr lang="en-US" sz="2200" dirty="0" smtClean="0"/>
              <a:t>Export </a:t>
            </a:r>
            <a:r>
              <a:rPr lang="en-US" sz="2200" dirty="0"/>
              <a:t>GIS data to ESRI </a:t>
            </a:r>
            <a:r>
              <a:rPr lang="en-US" sz="2200" dirty="0" err="1"/>
              <a:t>shapefiles</a:t>
            </a:r>
            <a:endParaRPr lang="en-US" sz="2200" dirty="0"/>
          </a:p>
          <a:p>
            <a:pPr lvl="1">
              <a:buClr>
                <a:schemeClr val="bg2"/>
              </a:buClr>
              <a:buFont typeface="Arial" charset="0"/>
              <a:buChar char="•"/>
            </a:pPr>
            <a:r>
              <a:rPr lang="en-US" sz="2200" dirty="0"/>
              <a:t>Export </a:t>
            </a:r>
            <a:r>
              <a:rPr lang="en-US" sz="2200" dirty="0" smtClean="0"/>
              <a:t>MATLAB, IDL, etc. to </a:t>
            </a:r>
            <a:r>
              <a:rPr lang="en-US" sz="2200" dirty="0" err="1" smtClean="0"/>
              <a:t>NetCDF</a:t>
            </a:r>
            <a:endParaRPr lang="en-US" sz="2200" dirty="0"/>
          </a:p>
          <a:p>
            <a:pPr lvl="1">
              <a:buClr>
                <a:schemeClr val="bg2"/>
              </a:buClr>
              <a:buFont typeface="Arial" charset="0"/>
              <a:buChar char="•"/>
            </a:pP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
        <p:nvSpPr>
          <p:cNvPr id="5" name="Rectangle 4"/>
          <p:cNvSpPr/>
          <p:nvPr/>
        </p:nvSpPr>
        <p:spPr>
          <a:xfrm>
            <a:off x="4571317" y="387250"/>
            <a:ext cx="4454177" cy="307777"/>
          </a:xfrm>
          <a:prstGeom prst="rect">
            <a:avLst/>
          </a:prstGeom>
        </p:spPr>
        <p:txBody>
          <a:bodyPr wrap="none">
            <a:spAutoFit/>
          </a:bodyPr>
          <a:lstStyle/>
          <a:p>
            <a:pPr marL="0" indent="0">
              <a:buClr>
                <a:schemeClr val="bg2"/>
              </a:buClr>
              <a:buNone/>
            </a:pPr>
            <a:r>
              <a:rPr lang="en-US" b="1" dirty="0" smtClean="0">
                <a:hlinkClick r:id="rId2"/>
              </a:rPr>
              <a:t>https://arcticdata.io/submit/#file-format-guidelines</a:t>
            </a:r>
            <a:endParaRPr lang="en-US" b="1"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917" y="3920141"/>
            <a:ext cx="8686800" cy="883571"/>
          </a:xfrm>
          <a:prstGeom prst="rect">
            <a:avLst/>
          </a:prstGeom>
        </p:spPr>
      </p:pic>
      <p:sp>
        <p:nvSpPr>
          <p:cNvPr id="8" name="Shape 1179"/>
          <p:cNvSpPr>
            <a:spLocks noChangeArrowheads="1"/>
          </p:cNvSpPr>
          <p:nvPr/>
        </p:nvSpPr>
        <p:spPr bwMode="auto">
          <a:xfrm rot="5400000">
            <a:off x="7565978" y="1453496"/>
            <a:ext cx="897606" cy="1642112"/>
          </a:xfrm>
          <a:prstGeom prst="roundRect">
            <a:avLst>
              <a:gd name="adj" fmla="val 9072"/>
            </a:avLst>
          </a:prstGeom>
          <a:solidFill>
            <a:srgbClr val="17193D"/>
          </a:solidFill>
          <a:ln>
            <a:noFill/>
          </a:ln>
          <a:extLst/>
        </p:spPr>
        <p:txBody>
          <a:bodyPr vert="vert270" lIns="50800" tIns="50800" rIns="50800" bIns="50800"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lgn="ctr">
              <a:defRPr/>
            </a:pPr>
            <a:r>
              <a:rPr lang="en-US" sz="2200" b="1" dirty="0" smtClean="0">
                <a:solidFill>
                  <a:srgbClr val="FFFFFF"/>
                </a:solidFill>
                <a:latin typeface="Source Sans Pro"/>
                <a:cs typeface="Source Sans Pro"/>
              </a:rPr>
              <a:t>Always bet on text!</a:t>
            </a:r>
            <a:endParaRPr lang="en-US" sz="2200" b="1" dirty="0">
              <a:solidFill>
                <a:srgbClr val="FFFFFF"/>
              </a:solidFill>
              <a:latin typeface="Source Sans Pro"/>
              <a:cs typeface="Source Sans Pro"/>
            </a:endParaRPr>
          </a:p>
        </p:txBody>
      </p:sp>
    </p:spTree>
    <p:extLst>
      <p:ext uri="{BB962C8B-B14F-4D97-AF65-F5344CB8AC3E}">
        <p14:creationId xmlns:p14="http://schemas.microsoft.com/office/powerpoint/2010/main" val="4716063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 Packages (&gt; Terabytes)</a:t>
            </a:r>
            <a:endParaRPr lang="en-US" dirty="0"/>
          </a:p>
        </p:txBody>
      </p:sp>
      <p:sp>
        <p:nvSpPr>
          <p:cNvPr id="3" name="Text Placeholder 2"/>
          <p:cNvSpPr>
            <a:spLocks noGrp="1"/>
          </p:cNvSpPr>
          <p:nvPr>
            <p:ph type="body" idx="1"/>
          </p:nvPr>
        </p:nvSpPr>
        <p:spPr/>
        <p:txBody>
          <a:bodyPr/>
          <a:lstStyle/>
          <a:p>
            <a:r>
              <a:rPr lang="en-US" dirty="0" smtClean="0"/>
              <a:t>Talk to the data center early</a:t>
            </a:r>
          </a:p>
          <a:p>
            <a:r>
              <a:rPr lang="en-US" dirty="0" smtClean="0"/>
              <a:t>Tile data structures by subset</a:t>
            </a:r>
          </a:p>
          <a:p>
            <a:pPr lvl="1"/>
            <a:r>
              <a:rPr lang="en-US" dirty="0" smtClean="0"/>
              <a:t>Spatial regions</a:t>
            </a:r>
          </a:p>
          <a:p>
            <a:pPr lvl="1"/>
            <a:r>
              <a:rPr lang="en-US" dirty="0" smtClean="0"/>
              <a:t>Temporal windows</a:t>
            </a:r>
          </a:p>
          <a:p>
            <a:pPr lvl="1"/>
            <a:r>
              <a:rPr lang="en-US" dirty="0" smtClean="0"/>
              <a:t>Measured variables</a:t>
            </a:r>
          </a:p>
          <a:p>
            <a:r>
              <a:rPr lang="en-US" dirty="0" smtClean="0"/>
              <a:t>Use efficient tools (</a:t>
            </a:r>
            <a:r>
              <a:rPr lang="en-US" dirty="0" err="1" smtClean="0"/>
              <a:t>NetCDF</a:t>
            </a:r>
            <a:r>
              <a:rPr lang="en-US" dirty="0" smtClean="0"/>
              <a:t>, HDF)</a:t>
            </a:r>
          </a:p>
          <a:p>
            <a:pPr lvl="1"/>
            <a:r>
              <a:rPr lang="en-US" dirty="0" smtClean="0"/>
              <a:t>Compact data format</a:t>
            </a:r>
          </a:p>
          <a:p>
            <a:pPr lvl="1"/>
            <a:r>
              <a:rPr lang="en-US" dirty="0" smtClean="0"/>
              <a:t>Parallel read/write libraries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3668329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
        <p:nvSpPr>
          <p:cNvPr id="7" name="TextBox 6"/>
          <p:cNvSpPr txBox="1"/>
          <p:nvPr/>
        </p:nvSpPr>
        <p:spPr>
          <a:xfrm>
            <a:off x="3251054" y="1868414"/>
            <a:ext cx="2339674" cy="1200329"/>
          </a:xfrm>
          <a:prstGeom prst="rect">
            <a:avLst/>
          </a:prstGeom>
          <a:noFill/>
        </p:spPr>
        <p:txBody>
          <a:bodyPr wrap="none" rtlCol="0">
            <a:spAutoFit/>
          </a:bodyPr>
          <a:lstStyle/>
          <a:p>
            <a:pPr algn="ctr"/>
            <a:r>
              <a:rPr lang="en-US" sz="3600" b="1" dirty="0" smtClean="0">
                <a:latin typeface="Source Sans Pro"/>
                <a:cs typeface="Source Sans Pro"/>
              </a:rPr>
              <a:t>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426341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r>
              <a:rPr lang="en-US" dirty="0" smtClean="0"/>
              <a:t>Target a typical researcher (maybe you!)</a:t>
            </a:r>
          </a:p>
          <a:p>
            <a:r>
              <a:rPr lang="en-US" dirty="0" smtClean="0"/>
              <a:t>30+ years from now</a:t>
            </a:r>
          </a:p>
          <a:p>
            <a:endParaRPr lang="en-US" dirty="0"/>
          </a:p>
          <a:p>
            <a:r>
              <a:rPr lang="en-US" dirty="0" smtClean="0"/>
              <a:t>Goal</a:t>
            </a:r>
          </a:p>
          <a:p>
            <a:pPr lvl="1"/>
            <a:r>
              <a:rPr lang="en-US" dirty="0" smtClean="0"/>
              <a:t>Understand</a:t>
            </a:r>
          </a:p>
          <a:p>
            <a:pPr lvl="1"/>
            <a:r>
              <a:rPr lang="en-US" dirty="0" smtClean="0"/>
              <a:t>Interpret</a:t>
            </a:r>
          </a:p>
          <a:p>
            <a:pPr lvl="1"/>
            <a:r>
              <a:rPr lang="en-US" dirty="0" smtClean="0"/>
              <a:t>Re-use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4980171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pPr marL="50800" indent="0">
              <a:buNone/>
            </a:pPr>
            <a:endParaRPr lang="en-US" b="1" dirty="0"/>
          </a:p>
          <a:p>
            <a:r>
              <a:rPr lang="en-US" b="1" dirty="0" smtClean="0"/>
              <a:t>What</a:t>
            </a:r>
            <a:r>
              <a:rPr lang="en-US" dirty="0" smtClean="0"/>
              <a:t> was measured?</a:t>
            </a:r>
          </a:p>
          <a:p>
            <a:r>
              <a:rPr lang="en-US" b="1" dirty="0" smtClean="0"/>
              <a:t>Who</a:t>
            </a:r>
            <a:r>
              <a:rPr lang="en-US" dirty="0" smtClean="0"/>
              <a:t> did it?</a:t>
            </a:r>
          </a:p>
          <a:p>
            <a:r>
              <a:rPr lang="en-US" b="1" dirty="0" smtClean="0"/>
              <a:t>When</a:t>
            </a:r>
            <a:r>
              <a:rPr lang="en-US" dirty="0" smtClean="0"/>
              <a:t> and </a:t>
            </a:r>
            <a:r>
              <a:rPr lang="en-US" b="1" dirty="0" smtClean="0"/>
              <a:t>where</a:t>
            </a:r>
            <a:r>
              <a:rPr lang="en-US" dirty="0" smtClean="0"/>
              <a:t>?</a:t>
            </a:r>
          </a:p>
          <a:p>
            <a:r>
              <a:rPr lang="en-US" b="1" dirty="0" smtClean="0"/>
              <a:t>How</a:t>
            </a:r>
            <a:r>
              <a:rPr lang="en-US" dirty="0" smtClean="0"/>
              <a:t>? (</a:t>
            </a:r>
            <a:r>
              <a:rPr lang="en-US" dirty="0"/>
              <a:t>data </a:t>
            </a:r>
            <a:r>
              <a:rPr lang="en-US" dirty="0" smtClean="0"/>
              <a:t>structure &amp; methods)</a:t>
            </a:r>
          </a:p>
          <a:p>
            <a:r>
              <a:rPr lang="en-US" b="1" dirty="0" smtClean="0"/>
              <a:t>Why</a:t>
            </a:r>
            <a:r>
              <a:rPr lang="en-US" dirty="0" smtClean="0"/>
              <a:t>? (science context)</a:t>
            </a:r>
          </a:p>
          <a:p>
            <a:r>
              <a:rPr lang="en-US" b="1" dirty="0" smtClean="0"/>
              <a:t>Attribution </a:t>
            </a:r>
            <a:r>
              <a:rPr lang="en-US" dirty="0" smtClean="0"/>
              <a:t>&amp;</a:t>
            </a:r>
            <a:r>
              <a:rPr lang="en-US" b="1" dirty="0" smtClean="0"/>
              <a:t> Licensing</a:t>
            </a:r>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6476434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Bibliographic Details</a:t>
            </a:r>
            <a:endParaRPr lang="en-US" dirty="0"/>
          </a:p>
        </p:txBody>
      </p:sp>
      <p:sp>
        <p:nvSpPr>
          <p:cNvPr id="3" name="Text Placeholder 2"/>
          <p:cNvSpPr>
            <a:spLocks noGrp="1"/>
          </p:cNvSpPr>
          <p:nvPr>
            <p:ph type="body" idx="1"/>
          </p:nvPr>
        </p:nvSpPr>
        <p:spPr/>
        <p:txBody>
          <a:bodyPr/>
          <a:lstStyle/>
          <a:p>
            <a:r>
              <a:rPr lang="en-US" sz="1800" b="1" dirty="0"/>
              <a:t>Global Identifier (e.g., DOI)</a:t>
            </a:r>
          </a:p>
          <a:p>
            <a:r>
              <a:rPr lang="en-US" sz="1800" b="1" dirty="0" smtClean="0"/>
              <a:t>Descriptive title</a:t>
            </a:r>
          </a:p>
          <a:p>
            <a:pPr lvl="1"/>
            <a:r>
              <a:rPr lang="en-US" sz="1800" dirty="0" smtClean="0"/>
              <a:t>topic</a:t>
            </a:r>
            <a:r>
              <a:rPr lang="en-US" sz="1800" dirty="0"/>
              <a:t>, geographic location, dates, and, if applicable, the scale of the </a:t>
            </a:r>
            <a:r>
              <a:rPr lang="en-US" sz="1800" dirty="0" smtClean="0"/>
              <a:t>data</a:t>
            </a:r>
            <a:endParaRPr lang="en-US" sz="1800" dirty="0"/>
          </a:p>
          <a:p>
            <a:r>
              <a:rPr lang="en-US" sz="1800" b="1" dirty="0"/>
              <a:t>D</a:t>
            </a:r>
            <a:r>
              <a:rPr lang="en-US" sz="1800" b="1" dirty="0" smtClean="0"/>
              <a:t>escriptive abstract</a:t>
            </a:r>
          </a:p>
          <a:p>
            <a:pPr lvl="1"/>
            <a:r>
              <a:rPr lang="en-US" sz="1800" dirty="0" smtClean="0"/>
              <a:t>brief </a:t>
            </a:r>
            <a:r>
              <a:rPr lang="en-US" sz="1800" dirty="0"/>
              <a:t>overview </a:t>
            </a:r>
            <a:r>
              <a:rPr lang="en-US" sz="1800" dirty="0" smtClean="0"/>
              <a:t>of the </a:t>
            </a:r>
            <a:r>
              <a:rPr lang="en-US" sz="1800" dirty="0"/>
              <a:t>specific contents and purpose of the data package.</a:t>
            </a:r>
          </a:p>
          <a:p>
            <a:r>
              <a:rPr lang="en-US" sz="1800" b="1" dirty="0" smtClean="0"/>
              <a:t>Funding</a:t>
            </a:r>
            <a:r>
              <a:rPr lang="en-US" sz="1800" dirty="0" smtClean="0"/>
              <a:t> </a:t>
            </a:r>
            <a:r>
              <a:rPr lang="en-US" sz="1800" dirty="0"/>
              <a:t>information </a:t>
            </a:r>
            <a:r>
              <a:rPr lang="en-US" sz="1800" dirty="0" smtClean="0"/>
              <a:t>(award number and sponsor)</a:t>
            </a:r>
            <a:r>
              <a:rPr lang="en-US" sz="1800" dirty="0"/>
              <a:t>.</a:t>
            </a:r>
          </a:p>
          <a:p>
            <a:r>
              <a:rPr lang="en-US" sz="1800" b="1" dirty="0"/>
              <a:t>P</a:t>
            </a:r>
            <a:r>
              <a:rPr lang="en-US" sz="1800" b="1" dirty="0" smtClean="0"/>
              <a:t>eople and organizations </a:t>
            </a:r>
          </a:p>
          <a:p>
            <a:pPr lvl="1"/>
            <a:r>
              <a:rPr lang="en-US" sz="1800" b="1" dirty="0" smtClean="0"/>
              <a:t>Creators</a:t>
            </a:r>
            <a:r>
              <a:rPr lang="en-US" sz="1800" dirty="0" smtClean="0"/>
              <a:t> </a:t>
            </a:r>
            <a:r>
              <a:rPr lang="mr-IN" sz="1800" dirty="0" smtClean="0"/>
              <a:t>–</a:t>
            </a:r>
            <a:r>
              <a:rPr lang="en-US" sz="1800" dirty="0" smtClean="0"/>
              <a:t> who should be cited for the data set</a:t>
            </a:r>
          </a:p>
          <a:p>
            <a:pPr lvl="1"/>
            <a:r>
              <a:rPr lang="en-US" sz="1800" dirty="0" smtClean="0"/>
              <a:t>Contacts</a:t>
            </a:r>
          </a:p>
          <a:p>
            <a:pPr lvl="1"/>
            <a:r>
              <a:rPr lang="en-US" sz="1800" dirty="0" smtClean="0"/>
              <a:t>Contributors</a:t>
            </a:r>
          </a:p>
          <a:p>
            <a:pPr lvl="1"/>
            <a:r>
              <a:rPr lang="en-US" sz="1800" dirty="0" smtClean="0"/>
              <a:t>Sponsors, and more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615844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Discovery Details</a:t>
            </a:r>
            <a:endParaRPr lang="en-US" dirty="0"/>
          </a:p>
        </p:txBody>
      </p:sp>
      <p:sp>
        <p:nvSpPr>
          <p:cNvPr id="3" name="Text Placeholder 2"/>
          <p:cNvSpPr>
            <a:spLocks noGrp="1"/>
          </p:cNvSpPr>
          <p:nvPr>
            <p:ph type="body" idx="1"/>
          </p:nvPr>
        </p:nvSpPr>
        <p:spPr/>
        <p:txBody>
          <a:bodyPr/>
          <a:lstStyle/>
          <a:p>
            <a:r>
              <a:rPr lang="en-US" sz="1800" b="1" dirty="0" smtClean="0"/>
              <a:t>Geospatial coverage</a:t>
            </a:r>
          </a:p>
          <a:p>
            <a:pPr lvl="1"/>
            <a:r>
              <a:rPr lang="en-US" sz="1800" dirty="0"/>
              <a:t>F</a:t>
            </a:r>
            <a:r>
              <a:rPr lang="en-US" sz="1800" dirty="0" smtClean="0"/>
              <a:t>ield </a:t>
            </a:r>
            <a:r>
              <a:rPr lang="en-US" sz="1800" dirty="0"/>
              <a:t>and laboratory sampling </a:t>
            </a:r>
            <a:r>
              <a:rPr lang="en-US" sz="1800" dirty="0" smtClean="0"/>
              <a:t>locations</a:t>
            </a:r>
          </a:p>
          <a:p>
            <a:pPr lvl="1"/>
            <a:r>
              <a:rPr lang="en-US" sz="1800" dirty="0" smtClean="0"/>
              <a:t>including place names and precise coordinates</a:t>
            </a:r>
          </a:p>
          <a:p>
            <a:pPr lvl="1"/>
            <a:endParaRPr lang="en-US" sz="1800" dirty="0" smtClean="0"/>
          </a:p>
          <a:p>
            <a:r>
              <a:rPr lang="en-US" sz="1800" b="1" dirty="0" smtClean="0"/>
              <a:t>Temporal Coverage</a:t>
            </a:r>
          </a:p>
          <a:p>
            <a:pPr lvl="1"/>
            <a:r>
              <a:rPr lang="en-US" sz="1800" dirty="0" smtClean="0"/>
              <a:t>When measurements were made</a:t>
            </a:r>
          </a:p>
          <a:p>
            <a:pPr lvl="1"/>
            <a:r>
              <a:rPr lang="en-US" sz="1800" dirty="0" smtClean="0"/>
              <a:t>To </a:t>
            </a:r>
            <a:r>
              <a:rPr lang="en-US" sz="1800" dirty="0"/>
              <a:t>w</a:t>
            </a:r>
            <a:r>
              <a:rPr lang="en-US" sz="1800" dirty="0" smtClean="0"/>
              <a:t>hat time period do measurements apply</a:t>
            </a:r>
          </a:p>
          <a:p>
            <a:pPr lvl="1"/>
            <a:r>
              <a:rPr lang="en-US" sz="1800" dirty="0" smtClean="0"/>
              <a:t>Might be calendar times, or geologic times</a:t>
            </a:r>
          </a:p>
          <a:p>
            <a:pPr lvl="1"/>
            <a:endParaRPr lang="en-US" sz="1800" dirty="0" smtClean="0"/>
          </a:p>
          <a:p>
            <a:r>
              <a:rPr lang="en-US" sz="1800" b="1" dirty="0" smtClean="0"/>
              <a:t>Taxonomic Coverage</a:t>
            </a:r>
            <a:endParaRPr lang="en-US" sz="1800" b="1" dirty="0"/>
          </a:p>
          <a:p>
            <a:pPr lvl="1"/>
            <a:r>
              <a:rPr lang="en-US" sz="1800" dirty="0" smtClean="0"/>
              <a:t>What species were measured</a:t>
            </a:r>
          </a:p>
          <a:p>
            <a:pPr lvl="1"/>
            <a:r>
              <a:rPr lang="en-US" sz="1800" dirty="0" smtClean="0"/>
              <a:t>Taxonomy standards and procedures</a:t>
            </a:r>
          </a:p>
          <a:p>
            <a:pPr lvl="1"/>
            <a:endParaRPr lang="en-US" sz="1800" dirty="0" smtClean="0"/>
          </a:p>
          <a:p>
            <a:r>
              <a:rPr lang="en-US" sz="1800" dirty="0" smtClean="0"/>
              <a:t>Other contextual information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175973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Interpretation Details</a:t>
            </a:r>
            <a:endParaRPr lang="en-US" dirty="0"/>
          </a:p>
        </p:txBody>
      </p:sp>
      <p:sp>
        <p:nvSpPr>
          <p:cNvPr id="3" name="Text Placeholder 2"/>
          <p:cNvSpPr>
            <a:spLocks noGrp="1"/>
          </p:cNvSpPr>
          <p:nvPr>
            <p:ph type="body" idx="1"/>
          </p:nvPr>
        </p:nvSpPr>
        <p:spPr/>
        <p:txBody>
          <a:bodyPr/>
          <a:lstStyle/>
          <a:p>
            <a:r>
              <a:rPr lang="en-US" sz="1800" dirty="0"/>
              <a:t>F</a:t>
            </a:r>
            <a:r>
              <a:rPr lang="en-US" sz="1800" dirty="0" smtClean="0"/>
              <a:t>ield </a:t>
            </a:r>
            <a:r>
              <a:rPr lang="en-US" sz="1800" dirty="0"/>
              <a:t>and laboratory </a:t>
            </a:r>
            <a:r>
              <a:rPr lang="en-US" sz="1800" dirty="0" smtClean="0"/>
              <a:t>data </a:t>
            </a:r>
            <a:r>
              <a:rPr lang="en-US" sz="1800" b="1" dirty="0" smtClean="0"/>
              <a:t>collection methods</a:t>
            </a:r>
          </a:p>
          <a:p>
            <a:r>
              <a:rPr lang="en-US" sz="1800" dirty="0" smtClean="0"/>
              <a:t>Full </a:t>
            </a:r>
            <a:r>
              <a:rPr lang="en-US" sz="1800" b="1" dirty="0" smtClean="0"/>
              <a:t>experimental and project design</a:t>
            </a:r>
            <a:r>
              <a:rPr lang="en-US" sz="1800" dirty="0" smtClean="0"/>
              <a:t>, and relationship to data</a:t>
            </a:r>
            <a:endParaRPr lang="en-US" sz="1800" dirty="0"/>
          </a:p>
          <a:p>
            <a:r>
              <a:rPr lang="en-US" sz="1800" dirty="0"/>
              <a:t>Full </a:t>
            </a:r>
            <a:r>
              <a:rPr lang="en-US" sz="1800" dirty="0" smtClean="0"/>
              <a:t>field </a:t>
            </a:r>
            <a:r>
              <a:rPr lang="en-US" sz="1800" dirty="0"/>
              <a:t>and laboratory sample </a:t>
            </a:r>
            <a:r>
              <a:rPr lang="en-US" sz="1800" b="1" dirty="0"/>
              <a:t>processing </a:t>
            </a:r>
            <a:r>
              <a:rPr lang="en-US" sz="1800" b="1" dirty="0" smtClean="0"/>
              <a:t>methods</a:t>
            </a:r>
            <a:endParaRPr lang="en-US" sz="1800" dirty="0"/>
          </a:p>
          <a:p>
            <a:r>
              <a:rPr lang="en-US" sz="1800" b="1" dirty="0" smtClean="0"/>
              <a:t>Sampling quality control </a:t>
            </a:r>
            <a:r>
              <a:rPr lang="en-US" sz="1800" dirty="0" smtClean="0"/>
              <a:t>procedures</a:t>
            </a:r>
          </a:p>
          <a:p>
            <a:endParaRPr lang="en-US" sz="1800" dirty="0" smtClean="0"/>
          </a:p>
          <a:p>
            <a:r>
              <a:rPr lang="en-US" sz="1800" dirty="0" smtClean="0"/>
              <a:t>Analysis and modeling methods</a:t>
            </a:r>
          </a:p>
          <a:p>
            <a:pPr lvl="1"/>
            <a:r>
              <a:rPr lang="en-US" sz="1800" b="1" dirty="0" smtClean="0"/>
              <a:t>Provenance</a:t>
            </a:r>
            <a:r>
              <a:rPr lang="en-US" sz="1800" dirty="0" smtClean="0"/>
              <a:t> information</a:t>
            </a:r>
          </a:p>
          <a:p>
            <a:pPr lvl="1"/>
            <a:r>
              <a:rPr lang="en-US" sz="1800" b="1" dirty="0"/>
              <a:t>H</a:t>
            </a:r>
            <a:r>
              <a:rPr lang="en-US" sz="1800" b="1" dirty="0" smtClean="0"/>
              <a:t>ardware</a:t>
            </a:r>
            <a:r>
              <a:rPr lang="en-US" sz="1800" dirty="0" smtClean="0"/>
              <a:t> </a:t>
            </a:r>
            <a:r>
              <a:rPr lang="en-US" sz="1800" dirty="0"/>
              <a:t>and </a:t>
            </a:r>
            <a:r>
              <a:rPr lang="en-US" sz="1800" b="1" dirty="0"/>
              <a:t>software</a:t>
            </a:r>
            <a:r>
              <a:rPr lang="en-US" sz="1800" dirty="0"/>
              <a:t> </a:t>
            </a:r>
            <a:r>
              <a:rPr lang="en-US" sz="1800" dirty="0" smtClean="0"/>
              <a:t>used</a:t>
            </a:r>
          </a:p>
          <a:p>
            <a:pPr lvl="2"/>
            <a:r>
              <a:rPr lang="en-US" sz="1800" dirty="0" smtClean="0"/>
              <a:t>including </a:t>
            </a:r>
            <a:r>
              <a:rPr lang="en-US" sz="1800" dirty="0"/>
              <a:t>make, model, and </a:t>
            </a:r>
            <a:r>
              <a:rPr lang="en-US" sz="1800" dirty="0" smtClean="0"/>
              <a:t>version</a:t>
            </a:r>
            <a:endParaRPr lang="en-US" sz="1800" dirty="0"/>
          </a:p>
          <a:p>
            <a:pPr lvl="1"/>
            <a:r>
              <a:rPr lang="en-US" sz="1800" b="1" dirty="0" smtClean="0"/>
              <a:t>Computing quality </a:t>
            </a:r>
            <a:r>
              <a:rPr lang="en-US" sz="1800" b="1" dirty="0"/>
              <a:t>control </a:t>
            </a:r>
            <a:r>
              <a:rPr lang="en-US" sz="1800" dirty="0" smtClean="0"/>
              <a:t>procedures</a:t>
            </a:r>
          </a:p>
          <a:p>
            <a:pPr lvl="2"/>
            <a:r>
              <a:rPr lang="en-US" sz="1800" dirty="0" smtClean="0"/>
              <a:t>testing, code review, etc.</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5703450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Data Structure and Contents</a:t>
            </a:r>
            <a:endParaRPr lang="en-US" dirty="0"/>
          </a:p>
        </p:txBody>
      </p:sp>
      <p:sp>
        <p:nvSpPr>
          <p:cNvPr id="3" name="Text Placeholder 2"/>
          <p:cNvSpPr>
            <a:spLocks noGrp="1"/>
          </p:cNvSpPr>
          <p:nvPr>
            <p:ph type="body" idx="1"/>
          </p:nvPr>
        </p:nvSpPr>
        <p:spPr/>
        <p:txBody>
          <a:bodyPr/>
          <a:lstStyle/>
          <a:p>
            <a:r>
              <a:rPr lang="en-US" sz="1800" b="1" dirty="0" smtClean="0"/>
              <a:t>Data model description</a:t>
            </a:r>
          </a:p>
          <a:p>
            <a:endParaRPr lang="en-US" sz="1800" dirty="0" smtClean="0"/>
          </a:p>
          <a:p>
            <a:r>
              <a:rPr lang="en-US" sz="1800" b="1" dirty="0" smtClean="0"/>
              <a:t>Data object descriptions (granules)</a:t>
            </a:r>
          </a:p>
          <a:p>
            <a:pPr lvl="1"/>
            <a:r>
              <a:rPr lang="en-US" sz="1800" dirty="0" smtClean="0"/>
              <a:t>Tables</a:t>
            </a:r>
          </a:p>
          <a:p>
            <a:pPr lvl="1"/>
            <a:r>
              <a:rPr lang="en-US" sz="1800" dirty="0" smtClean="0"/>
              <a:t>Images</a:t>
            </a:r>
          </a:p>
          <a:p>
            <a:pPr lvl="1"/>
            <a:r>
              <a:rPr lang="en-US" sz="1800" dirty="0" smtClean="0"/>
              <a:t>Matrices</a:t>
            </a:r>
          </a:p>
          <a:p>
            <a:pPr lvl="1"/>
            <a:r>
              <a:rPr lang="en-US" sz="1800" dirty="0" smtClean="0"/>
              <a:t>Spatial layers, etc.</a:t>
            </a:r>
          </a:p>
          <a:p>
            <a:endParaRPr lang="en-US" sz="1800" dirty="0"/>
          </a:p>
          <a:p>
            <a:r>
              <a:rPr lang="en-US" sz="1800" b="1" dirty="0" smtClean="0"/>
              <a:t>Variable</a:t>
            </a:r>
            <a:r>
              <a:rPr lang="en-US" sz="1800" dirty="0" smtClean="0"/>
              <a:t> </a:t>
            </a:r>
            <a:r>
              <a:rPr lang="en-US" sz="1800" b="1" dirty="0" smtClean="0"/>
              <a:t>information</a:t>
            </a:r>
            <a:r>
              <a:rPr lang="en-US" sz="1800" dirty="0" smtClean="0"/>
              <a:t> (attributes/parameters)</a:t>
            </a:r>
          </a:p>
          <a:p>
            <a:pPr lvl="1"/>
            <a:r>
              <a:rPr lang="en-US" sz="1800" dirty="0" smtClean="0"/>
              <a:t>Definitions / link to methods</a:t>
            </a:r>
          </a:p>
          <a:p>
            <a:pPr lvl="1"/>
            <a:r>
              <a:rPr lang="en-US" sz="1800" dirty="0" smtClean="0"/>
              <a:t>Standardized measurement types</a:t>
            </a:r>
          </a:p>
          <a:p>
            <a:pPr lvl="1"/>
            <a:r>
              <a:rPr lang="en-US" sz="1800" dirty="0" smtClean="0"/>
              <a:t>Units</a:t>
            </a:r>
          </a:p>
          <a:p>
            <a:pPr lvl="1"/>
            <a:r>
              <a:rPr lang="en-US" sz="1800" dirty="0" smtClean="0"/>
              <a:t>Coded values</a:t>
            </a:r>
          </a:p>
          <a:p>
            <a:pPr lvl="1"/>
            <a:r>
              <a:rPr lang="en-US" sz="1800" dirty="0" smtClean="0"/>
              <a:t>Missing value codes</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1174961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9789192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Rights and Attribution</a:t>
            </a:r>
            <a:endParaRPr lang="en-US" dirty="0"/>
          </a:p>
        </p:txBody>
      </p:sp>
      <p:sp>
        <p:nvSpPr>
          <p:cNvPr id="3" name="Text Placeholder 2"/>
          <p:cNvSpPr>
            <a:spLocks noGrp="1"/>
          </p:cNvSpPr>
          <p:nvPr>
            <p:ph type="body" idx="1"/>
          </p:nvPr>
        </p:nvSpPr>
        <p:spPr/>
        <p:txBody>
          <a:bodyPr/>
          <a:lstStyle/>
          <a:p>
            <a:r>
              <a:rPr lang="en-US" sz="1800" b="1" dirty="0" smtClean="0"/>
              <a:t>Scientific rights and expectations</a:t>
            </a:r>
          </a:p>
          <a:p>
            <a:pPr lvl="1"/>
            <a:r>
              <a:rPr lang="en-US" sz="1800" b="1" dirty="0"/>
              <a:t>Citation format</a:t>
            </a:r>
          </a:p>
          <a:p>
            <a:pPr lvl="1"/>
            <a:r>
              <a:rPr lang="en-US" sz="1800" b="1" dirty="0"/>
              <a:t>Attribution expectations</a:t>
            </a:r>
          </a:p>
          <a:p>
            <a:pPr lvl="1"/>
            <a:r>
              <a:rPr lang="en-US" sz="1800" b="1" dirty="0"/>
              <a:t>Reuse rights</a:t>
            </a:r>
          </a:p>
          <a:p>
            <a:pPr lvl="2"/>
            <a:r>
              <a:rPr lang="en-US" sz="1800" dirty="0"/>
              <a:t>Who may reuse data, and for what purposes</a:t>
            </a:r>
          </a:p>
          <a:p>
            <a:pPr lvl="1"/>
            <a:r>
              <a:rPr lang="en-US" sz="1800" b="1" dirty="0"/>
              <a:t>Redistribution rights</a:t>
            </a:r>
          </a:p>
          <a:p>
            <a:pPr lvl="2"/>
            <a:r>
              <a:rPr lang="en-US" sz="1800" dirty="0"/>
              <a:t>Who may copy </a:t>
            </a:r>
            <a:r>
              <a:rPr lang="en-US" sz="1800" dirty="0" smtClean="0"/>
              <a:t>and redistribute data and metadata</a:t>
            </a:r>
            <a:endParaRPr lang="en-US" sz="1800" dirty="0"/>
          </a:p>
          <a:p>
            <a:endParaRPr lang="en-US" sz="1800" b="1" dirty="0" smtClean="0"/>
          </a:p>
          <a:p>
            <a:r>
              <a:rPr lang="en-US" sz="1800" b="1" dirty="0" smtClean="0"/>
              <a:t>Legal terms and conditions</a:t>
            </a:r>
          </a:p>
          <a:p>
            <a:pPr lvl="1"/>
            <a:r>
              <a:rPr lang="en-US" sz="1800" b="1" dirty="0" smtClean="0"/>
              <a:t>Licensing</a:t>
            </a:r>
            <a:r>
              <a:rPr lang="en-US" sz="1800" dirty="0" smtClean="0"/>
              <a:t> terms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6328276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r>
              <a:rPr lang="en-US" dirty="0"/>
              <a:t> </a:t>
            </a:r>
            <a:r>
              <a:rPr lang="en-US" dirty="0" smtClean="0"/>
              <a:t>Standards</a:t>
            </a:r>
            <a:endParaRPr lang="en-US" dirty="0"/>
          </a:p>
        </p:txBody>
      </p:sp>
      <p:sp>
        <p:nvSpPr>
          <p:cNvPr id="3" name="Text Placeholder 2"/>
          <p:cNvSpPr>
            <a:spLocks noGrp="1"/>
          </p:cNvSpPr>
          <p:nvPr>
            <p:ph type="body" idx="1"/>
          </p:nvPr>
        </p:nvSpPr>
        <p:spPr>
          <a:xfrm>
            <a:off x="1346555" y="1010512"/>
            <a:ext cx="6620181" cy="3793200"/>
          </a:xfrm>
        </p:spPr>
        <p:txBody>
          <a:bodyPr/>
          <a:lstStyle/>
          <a:p>
            <a:r>
              <a:rPr lang="en-US" b="1" dirty="0" smtClean="0"/>
              <a:t>Ecological Metadata Language (EML)</a:t>
            </a:r>
          </a:p>
          <a:p>
            <a:r>
              <a:rPr lang="en-US" b="1" dirty="0" smtClean="0"/>
              <a:t>Geospatial Metadata Standards</a:t>
            </a:r>
          </a:p>
          <a:p>
            <a:pPr lvl="1"/>
            <a:r>
              <a:rPr lang="en-US" b="1" dirty="0" smtClean="0"/>
              <a:t>(ISO 19115*, ISO 19139)</a:t>
            </a:r>
          </a:p>
          <a:p>
            <a:r>
              <a:rPr lang="en-US" b="1" dirty="0" smtClean="0"/>
              <a:t>Biological Data Profile (BDP)</a:t>
            </a:r>
          </a:p>
          <a:p>
            <a:r>
              <a:rPr lang="en-US" b="1" dirty="0" smtClean="0"/>
              <a:t>Dublin Core</a:t>
            </a:r>
          </a:p>
          <a:p>
            <a:r>
              <a:rPr lang="en-US" b="1" dirty="0" smtClean="0"/>
              <a:t>Darwin Core</a:t>
            </a:r>
          </a:p>
          <a:p>
            <a:r>
              <a:rPr lang="en-US" b="1" dirty="0" smtClean="0"/>
              <a:t>PREMIS and METS</a:t>
            </a:r>
          </a:p>
          <a:p>
            <a:r>
              <a:rPr lang="mr-IN" b="1" dirty="0" smtClean="0"/>
              <a:t>…</a:t>
            </a:r>
            <a:r>
              <a:rPr lang="en-US" b="1" dirty="0" smtClean="0"/>
              <a:t> and the list goes on</a:t>
            </a:r>
          </a:p>
          <a:p>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7996122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Editors</a:t>
            </a:r>
            <a:endParaRPr lang="en-US" dirty="0"/>
          </a:p>
        </p:txBody>
      </p:sp>
      <p:pic>
        <p:nvPicPr>
          <p:cNvPr id="8" name="Picture 7" descr="Screen Shot 2018-06-21 at 2.51.45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038625" cy="5143500"/>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spTree>
    <p:extLst>
      <p:ext uri="{BB962C8B-B14F-4D97-AF65-F5344CB8AC3E}">
        <p14:creationId xmlns:p14="http://schemas.microsoft.com/office/powerpoint/2010/main" val="18164220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7-30 at 10.23.2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115" y="1196635"/>
            <a:ext cx="8306741" cy="1489843"/>
          </a:xfrm>
          <a:prstGeom prst="rect">
            <a:avLst/>
          </a:prstGeom>
          <a:ln>
            <a:solidFill>
              <a:schemeClr val="bg2"/>
            </a:solidFill>
          </a:ln>
        </p:spPr>
      </p:pic>
      <p:sp>
        <p:nvSpPr>
          <p:cNvPr id="2" name="Title 1"/>
          <p:cNvSpPr>
            <a:spLocks noGrp="1"/>
          </p:cNvSpPr>
          <p:nvPr>
            <p:ph type="title"/>
          </p:nvPr>
        </p:nvSpPr>
        <p:spPr/>
        <p:txBody>
          <a:bodyPr/>
          <a:lstStyle/>
          <a:p>
            <a:r>
              <a:rPr lang="en-US" dirty="0" smtClean="0"/>
              <a:t>Data Identifiers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DOI == Digital Object Identifier</a:t>
            </a:r>
          </a:p>
          <a:p>
            <a:r>
              <a:rPr lang="en-US" dirty="0"/>
              <a:t>We assign a DOI to each published data </a:t>
            </a:r>
            <a:r>
              <a:rPr lang="en-US" dirty="0" smtClean="0"/>
              <a:t>set</a:t>
            </a:r>
            <a:endParaRPr lang="en-US" dirty="0"/>
          </a:p>
          <a:p>
            <a:r>
              <a:rPr lang="en-US" dirty="0"/>
              <a:t>Researchers should cite data they </a:t>
            </a:r>
            <a:r>
              <a:rPr lang="en-US" dirty="0" smtClean="0"/>
              <a:t>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sp>
        <p:nvSpPr>
          <p:cNvPr id="5" name="Rectangle 4"/>
          <p:cNvSpPr/>
          <p:nvPr/>
        </p:nvSpPr>
        <p:spPr>
          <a:xfrm>
            <a:off x="410115" y="1196635"/>
            <a:ext cx="8306741" cy="1489843"/>
          </a:xfrm>
          <a:prstGeom prst="rect">
            <a:avLst/>
          </a:prstGeom>
          <a:solidFill>
            <a:srgbClr val="17193D">
              <a:alpha val="4000"/>
            </a:srgbClr>
          </a:solidFill>
          <a:ln>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3D"/>
              </a:solidFill>
            </a:endParaRPr>
          </a:p>
        </p:txBody>
      </p:sp>
    </p:spTree>
    <p:extLst>
      <p:ext uri="{BB962C8B-B14F-4D97-AF65-F5344CB8AC3E}">
        <p14:creationId xmlns:p14="http://schemas.microsoft.com/office/powerpoint/2010/main" val="102940699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Versioning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Each </a:t>
            </a:r>
            <a:r>
              <a:rPr lang="en-US" dirty="0"/>
              <a:t>update has a unique identifier</a:t>
            </a:r>
          </a:p>
          <a:p>
            <a:r>
              <a:rPr lang="en-US" dirty="0"/>
              <a:t>Cite the exact version </a:t>
            </a:r>
            <a:r>
              <a:rPr lang="en-US" dirty="0" smtClean="0"/>
              <a:t>used</a:t>
            </a:r>
            <a:endParaRPr lang="en-US" dirty="0"/>
          </a:p>
          <a:p>
            <a:r>
              <a:rPr lang="en-US" dirty="0"/>
              <a:t>Newer versions are clearly </a:t>
            </a:r>
            <a:r>
              <a:rPr lang="en-US" dirty="0" smtClean="0"/>
              <a:t>indicated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pic>
        <p:nvPicPr>
          <p:cNvPr id="5" name="Picture 4" descr="Screen Shot 2017-07-30 at 11.03.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35" y="70994"/>
            <a:ext cx="8903451" cy="3254963"/>
          </a:xfrm>
          <a:prstGeom prst="rect">
            <a:avLst/>
          </a:prstGeom>
        </p:spPr>
      </p:pic>
    </p:spTree>
    <p:extLst>
      <p:ext uri="{BB962C8B-B14F-4D97-AF65-F5344CB8AC3E}">
        <p14:creationId xmlns:p14="http://schemas.microsoft.com/office/powerpoint/2010/main" val="7383279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Usage Metrics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Current: Downloads and Views</a:t>
            </a:r>
          </a:p>
          <a:p>
            <a:r>
              <a:rPr lang="en-US" dirty="0" smtClean="0"/>
              <a:t>Future: Citations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pic>
        <p:nvPicPr>
          <p:cNvPr id="5" name="Picture 4" descr="Screen Shot 2017-07-30 at 11.14.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0" y="1010913"/>
            <a:ext cx="8855224" cy="2558815"/>
          </a:xfrm>
          <a:prstGeom prst="rect">
            <a:avLst/>
          </a:prstGeom>
        </p:spPr>
      </p:pic>
      <p:pic>
        <p:nvPicPr>
          <p:cNvPr id="6" name="Picture 5" descr="Screen Shot 2017-07-30 at 11.14.49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78715" y="911168"/>
            <a:ext cx="1693378" cy="2780727"/>
          </a:xfrm>
          <a:prstGeom prst="rect">
            <a:avLst/>
          </a:prstGeom>
          <a:ln>
            <a:solidFill>
              <a:schemeClr val="bg2"/>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Tree>
    <p:extLst>
      <p:ext uri="{BB962C8B-B14F-4D97-AF65-F5344CB8AC3E}">
        <p14:creationId xmlns:p14="http://schemas.microsoft.com/office/powerpoint/2010/main" val="785074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Metadata</a:t>
            </a:r>
            <a:endParaRPr lang="en-US" dirty="0"/>
          </a:p>
        </p:txBody>
      </p:sp>
      <p:sp>
        <p:nvSpPr>
          <p:cNvPr id="3" name="Text Placeholder 2"/>
          <p:cNvSpPr>
            <a:spLocks noGrp="1"/>
          </p:cNvSpPr>
          <p:nvPr>
            <p:ph type="body" idx="1"/>
          </p:nvPr>
        </p:nvSpPr>
        <p:spPr/>
        <p:txBody>
          <a:bodyPr/>
          <a:lstStyle/>
          <a:p>
            <a:r>
              <a:rPr lang="en-US" dirty="0" smtClean="0"/>
              <a:t>Simplified view of complex workflows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a:p>
        </p:txBody>
      </p:sp>
      <p:sp>
        <p:nvSpPr>
          <p:cNvPr id="5" name="Rounded Rectangle 4"/>
          <p:cNvSpPr/>
          <p:nvPr/>
        </p:nvSpPr>
        <p:spPr>
          <a:xfrm>
            <a:off x="1020796"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6" name="Rounded Rectangle 5"/>
          <p:cNvSpPr/>
          <p:nvPr/>
        </p:nvSpPr>
        <p:spPr>
          <a:xfrm>
            <a:off x="1020796"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7" name="Rounded Rectangle 6"/>
          <p:cNvSpPr/>
          <p:nvPr/>
        </p:nvSpPr>
        <p:spPr>
          <a:xfrm>
            <a:off x="1020796"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8" name="Rounded Rectangle 7"/>
          <p:cNvSpPr/>
          <p:nvPr/>
        </p:nvSpPr>
        <p:spPr>
          <a:xfrm>
            <a:off x="1020796"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9" name="Rounded Rectangle 8"/>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0" name="Pentagon 9"/>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1" name="Pentagon 10"/>
          <p:cNvSpPr/>
          <p:nvPr/>
        </p:nvSpPr>
        <p:spPr>
          <a:xfrm>
            <a:off x="1868092" y="315751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2" name="Pentagon 11"/>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3" name="Rounded Rectangle 12"/>
          <p:cNvSpPr/>
          <p:nvPr/>
        </p:nvSpPr>
        <p:spPr>
          <a:xfrm>
            <a:off x="4176701"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4" name="Rounded Rectangle 13"/>
          <p:cNvSpPr/>
          <p:nvPr/>
        </p:nvSpPr>
        <p:spPr>
          <a:xfrm>
            <a:off x="4176701"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5" name="Rounded Rectangle 14"/>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6" name="Rounded Rectangle 15"/>
          <p:cNvSpPr/>
          <p:nvPr/>
        </p:nvSpPr>
        <p:spPr>
          <a:xfrm>
            <a:off x="4176701"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7" name="Rounded Rectangle 16"/>
          <p:cNvSpPr/>
          <p:nvPr/>
        </p:nvSpPr>
        <p:spPr>
          <a:xfrm>
            <a:off x="4176701"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8" name="Rounded Rectangle 17"/>
          <p:cNvSpPr/>
          <p:nvPr/>
        </p:nvSpPr>
        <p:spPr>
          <a:xfrm>
            <a:off x="4176701"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9" name="Rounded Rectangle 18"/>
          <p:cNvSpPr/>
          <p:nvPr/>
        </p:nvSpPr>
        <p:spPr>
          <a:xfrm>
            <a:off x="4176701"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0" name="Rounded Rectangle 19"/>
          <p:cNvSpPr/>
          <p:nvPr/>
        </p:nvSpPr>
        <p:spPr>
          <a:xfrm>
            <a:off x="4176701"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1" name="Pentagon 20"/>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 name="Rounded Rectangle 21"/>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3" name="Rounded Rectangle 22"/>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4" name="Rounded Rectangle 23"/>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5" name="Rounded Rectangle 24"/>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6" name="Rounded Rectangle 25"/>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7" name="Rounded Rectangle 26"/>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8" name="Rounded Rectangle 27"/>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9" name="Pentagon 28"/>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0" name="Pentagon 29"/>
          <p:cNvSpPr/>
          <p:nvPr/>
        </p:nvSpPr>
        <p:spPr>
          <a:xfrm>
            <a:off x="6612341" y="323770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1" name="Rounded Rectangle 30"/>
          <p:cNvSpPr/>
          <p:nvPr/>
        </p:nvSpPr>
        <p:spPr>
          <a:xfrm>
            <a:off x="7367746"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32" name="Rounded Rectangle 31"/>
          <p:cNvSpPr/>
          <p:nvPr/>
        </p:nvSpPr>
        <p:spPr>
          <a:xfrm>
            <a:off x="7367746"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Tree>
    <p:extLst>
      <p:ext uri="{BB962C8B-B14F-4D97-AF65-F5344CB8AC3E}">
        <p14:creationId xmlns:p14="http://schemas.microsoft.com/office/powerpoint/2010/main" val="9526329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400050" y="173957"/>
            <a:ext cx="8375748" cy="4889622"/>
          </a:xfrm>
          <a:prstGeom prst="rect">
            <a:avLst/>
          </a:prstGeom>
        </p:spPr>
      </p:pic>
    </p:spTree>
    <p:extLst>
      <p:ext uri="{BB962C8B-B14F-4D97-AF65-F5344CB8AC3E}">
        <p14:creationId xmlns:p14="http://schemas.microsoft.com/office/powerpoint/2010/main" val="23658788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38</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396627" y="173957"/>
            <a:ext cx="8379171" cy="4889622"/>
          </a:xfrm>
          <a:prstGeom prst="rect">
            <a:avLst/>
          </a:prstGeom>
        </p:spPr>
      </p:pic>
      <p:pic>
        <p:nvPicPr>
          <p:cNvPr id="6" name="Picture 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383241" y="230912"/>
            <a:ext cx="8304692" cy="2792162"/>
          </a:xfrm>
          <a:prstGeom prst="rect">
            <a:avLst/>
          </a:prstGeom>
        </p:spPr>
      </p:pic>
    </p:spTree>
    <p:extLst>
      <p:ext uri="{BB962C8B-B14F-4D97-AF65-F5344CB8AC3E}">
        <p14:creationId xmlns:p14="http://schemas.microsoft.com/office/powerpoint/2010/main" val="32104107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 with Provenance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39</a:t>
            </a:fld>
            <a:endParaRPr lang="uk-UA"/>
          </a:p>
        </p:txBody>
      </p:sp>
      <p:sp>
        <p:nvSpPr>
          <p:cNvPr id="5" name="Shape 75"/>
          <p:cNvSpPr/>
          <p:nvPr/>
        </p:nvSpPr>
        <p:spPr>
          <a:xfrm>
            <a:off x="2655516" y="1023453"/>
            <a:ext cx="3753489" cy="3932934"/>
          </a:xfrm>
          <a:prstGeom prst="roundRect">
            <a:avLst>
              <a:gd name="adj" fmla="val 3324"/>
            </a:avLst>
          </a:prstGeom>
          <a:solidFill>
            <a:srgbClr val="F3FFFA"/>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lstStyle>
            <a:lvl1pPr defTabSz="825500">
              <a:buClr>
                <a:srgbClr val="000000"/>
              </a:buClr>
              <a:defRPr sz="2400" b="1">
                <a:solidFill>
                  <a:srgbClr val="727272"/>
                </a:solidFill>
                <a:latin typeface="Calibri"/>
                <a:ea typeface="Calibri"/>
                <a:cs typeface="Calibri"/>
                <a:sym typeface="Calibri"/>
              </a:defRPr>
            </a:lvl1pPr>
          </a:lstStyle>
          <a:p>
            <a:pPr>
              <a:defRPr sz="1800" b="0">
                <a:solidFill>
                  <a:srgbClr val="000000"/>
                </a:solidFill>
              </a:defRPr>
            </a:pPr>
            <a:r>
              <a:rPr lang="en-US" sz="2100" b="0" dirty="0">
                <a:solidFill>
                  <a:srgbClr val="000000"/>
                </a:solidFill>
                <a:latin typeface="Raleway" charset="0"/>
                <a:ea typeface="Raleway" charset="0"/>
                <a:cs typeface="Raleway" charset="0"/>
              </a:rPr>
              <a:t>Data Package 1</a:t>
            </a:r>
            <a:endParaRPr sz="2100" b="0" dirty="0">
              <a:solidFill>
                <a:srgbClr val="000000"/>
              </a:solidFill>
              <a:latin typeface="Raleway" charset="0"/>
              <a:ea typeface="Raleway" charset="0"/>
              <a:cs typeface="Raleway" charset="0"/>
            </a:endParaRPr>
          </a:p>
        </p:txBody>
      </p:sp>
      <p:sp>
        <p:nvSpPr>
          <p:cNvPr id="6" name="Shape 77"/>
          <p:cNvSpPr/>
          <p:nvPr/>
        </p:nvSpPr>
        <p:spPr>
          <a:xfrm>
            <a:off x="2898663" y="2088728"/>
            <a:ext cx="1334309" cy="626436"/>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Raleway" charset="0"/>
                <a:ea typeface="Raleway" charset="0"/>
                <a:cs typeface="Raleway" charset="0"/>
              </a:rPr>
              <a:t>metadata</a:t>
            </a:r>
          </a:p>
        </p:txBody>
      </p:sp>
      <p:sp>
        <p:nvSpPr>
          <p:cNvPr id="7" name="Shape 79"/>
          <p:cNvSpPr/>
          <p:nvPr/>
        </p:nvSpPr>
        <p:spPr>
          <a:xfrm>
            <a:off x="4692018" y="20887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8" name="Shape 85"/>
          <p:cNvSpPr/>
          <p:nvPr/>
        </p:nvSpPr>
        <p:spPr>
          <a:xfrm>
            <a:off x="4692011" y="3637730"/>
            <a:ext cx="1281000" cy="601409"/>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figures</a:t>
            </a:r>
          </a:p>
        </p:txBody>
      </p:sp>
      <p:sp>
        <p:nvSpPr>
          <p:cNvPr id="9" name="Shape 87"/>
          <p:cNvSpPr/>
          <p:nvPr/>
        </p:nvSpPr>
        <p:spPr>
          <a:xfrm>
            <a:off x="3004765" y="3637725"/>
            <a:ext cx="1267643" cy="601408"/>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software</a:t>
            </a:r>
          </a:p>
        </p:txBody>
      </p:sp>
      <p:cxnSp>
        <p:nvCxnSpPr>
          <p:cNvPr id="10" name="Straight Arrow Connector 9"/>
          <p:cNvCxnSpPr/>
          <p:nvPr/>
        </p:nvCxnSpPr>
        <p:spPr>
          <a:xfrm flipV="1">
            <a:off x="3760486" y="2853292"/>
            <a:ext cx="938022" cy="69709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453733" y="2947500"/>
            <a:ext cx="0" cy="60289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711482" y="1566922"/>
            <a:ext cx="1484153" cy="313918"/>
          </a:xfrm>
          <a:prstGeom prst="rect">
            <a:avLst/>
          </a:prstGeom>
        </p:spPr>
        <p:txBody>
          <a:bodyPr wrap="none" lIns="97518" tIns="48761" rIns="97518" bIns="48761">
            <a:spAutoFit/>
          </a:bodyPr>
          <a:lstStyle/>
          <a:p>
            <a:pPr algn="ctr">
              <a:defRPr sz="1800" b="0">
                <a:solidFill>
                  <a:srgbClr val="000000"/>
                </a:solidFill>
              </a:defRPr>
            </a:pPr>
            <a:r>
              <a:rPr lang="en-US" sz="1400" dirty="0" err="1">
                <a:latin typeface="Raleway" charset="0"/>
                <a:ea typeface="Raleway" charset="0"/>
                <a:cs typeface="Raleway" charset="0"/>
              </a:rPr>
              <a:t>cito:documents</a:t>
            </a:r>
            <a:endParaRPr lang="en-US" sz="1400" dirty="0">
              <a:latin typeface="Raleway" charset="0"/>
              <a:ea typeface="Raleway" charset="0"/>
              <a:cs typeface="Raleway" charset="0"/>
            </a:endParaRPr>
          </a:p>
        </p:txBody>
      </p:sp>
      <p:sp>
        <p:nvSpPr>
          <p:cNvPr id="13" name="Rectangle 12"/>
          <p:cNvSpPr/>
          <p:nvPr/>
        </p:nvSpPr>
        <p:spPr>
          <a:xfrm>
            <a:off x="3114996" y="3036400"/>
            <a:ext cx="1054548" cy="313918"/>
          </a:xfrm>
          <a:prstGeom prst="rect">
            <a:avLst/>
          </a:prstGeom>
        </p:spPr>
        <p:txBody>
          <a:bodyPr wrap="none" lIns="97518" tIns="48761" rIns="97518" bIns="48761">
            <a:spAutoFit/>
          </a:bodyPr>
          <a:lstStyle/>
          <a:p>
            <a:pPr algn="ctr">
              <a:defRPr sz="1800" b="0">
                <a:solidFill>
                  <a:srgbClr val="000000"/>
                </a:solidFill>
              </a:defRPr>
            </a:pPr>
            <a:r>
              <a:rPr lang="en-US" sz="1400" b="1" dirty="0" err="1" smtClean="0">
                <a:solidFill>
                  <a:srgbClr val="C00000"/>
                </a:solidFill>
                <a:latin typeface="Raleway" charset="0"/>
                <a:ea typeface="Raleway" charset="0"/>
                <a:cs typeface="Raleway" charset="0"/>
              </a:rPr>
              <a:t>prov:used</a:t>
            </a:r>
            <a:endParaRPr lang="en-US" sz="1400" b="1" dirty="0">
              <a:solidFill>
                <a:srgbClr val="C00000"/>
              </a:solidFill>
              <a:latin typeface="Raleway" charset="0"/>
              <a:ea typeface="Raleway" charset="0"/>
              <a:cs typeface="Raleway" charset="0"/>
            </a:endParaRPr>
          </a:p>
        </p:txBody>
      </p:sp>
      <p:sp>
        <p:nvSpPr>
          <p:cNvPr id="14" name="Rectangle 13"/>
          <p:cNvSpPr/>
          <p:nvPr/>
        </p:nvSpPr>
        <p:spPr>
          <a:xfrm>
            <a:off x="3764769" y="4390389"/>
            <a:ext cx="1532243" cy="313918"/>
          </a:xfrm>
          <a:prstGeom prst="rect">
            <a:avLst/>
          </a:prstGeom>
        </p:spPr>
        <p:txBody>
          <a:bodyPr wrap="none" lIns="97518" tIns="48761" rIns="97518" bIns="48761">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prov:generated</a:t>
            </a:r>
            <a:endParaRPr lang="en-US" sz="1400" b="1" dirty="0">
              <a:solidFill>
                <a:srgbClr val="C00000"/>
              </a:solidFill>
              <a:latin typeface="Raleway" charset="0"/>
              <a:ea typeface="Raleway" charset="0"/>
              <a:cs typeface="Raleway" charset="0"/>
            </a:endParaRPr>
          </a:p>
        </p:txBody>
      </p:sp>
      <p:sp>
        <p:nvSpPr>
          <p:cNvPr id="15" name="Rectangle 14"/>
          <p:cNvSpPr/>
          <p:nvPr/>
        </p:nvSpPr>
        <p:spPr>
          <a:xfrm>
            <a:off x="5556738" y="2903049"/>
            <a:ext cx="852264" cy="744815"/>
          </a:xfrm>
          <a:prstGeom prst="rect">
            <a:avLst/>
          </a:prstGeom>
        </p:spPr>
        <p:txBody>
          <a:bodyPr wrap="square" lIns="97518" tIns="48761" rIns="97518" bIns="48761">
            <a:spAutoFit/>
          </a:bodyPr>
          <a:lstStyle/>
          <a:p>
            <a:pPr>
              <a:defRPr sz="1800" b="0">
                <a:solidFill>
                  <a:srgbClr val="000000"/>
                </a:solidFill>
              </a:defRPr>
            </a:pPr>
            <a:r>
              <a:rPr lang="en-US" sz="1400" b="1" dirty="0" err="1">
                <a:solidFill>
                  <a:srgbClr val="C00000"/>
                </a:solidFill>
                <a:latin typeface="Raleway" charset="0"/>
                <a:ea typeface="Raleway" charset="0"/>
                <a:cs typeface="Raleway" charset="0"/>
              </a:rPr>
              <a:t>prov</a:t>
            </a:r>
            <a:r>
              <a:rPr lang="en-US" sz="1400" b="1" dirty="0">
                <a:solidFill>
                  <a:srgbClr val="C00000"/>
                </a:solidFill>
                <a:latin typeface="Raleway" charset="0"/>
                <a:ea typeface="Raleway" charset="0"/>
                <a:cs typeface="Raleway" charset="0"/>
              </a:rPr>
              <a:t>:</a:t>
            </a:r>
          </a:p>
          <a:p>
            <a:pPr>
              <a:defRPr sz="1800" b="0">
                <a:solidFill>
                  <a:srgbClr val="000000"/>
                </a:solidFill>
              </a:defRPr>
            </a:pPr>
            <a:r>
              <a:rPr lang="en-US" sz="1400" b="1" dirty="0">
                <a:solidFill>
                  <a:srgbClr val="C00000"/>
                </a:solidFill>
                <a:latin typeface="Raleway" charset="0"/>
                <a:ea typeface="Raleway" charset="0"/>
                <a:cs typeface="Raleway" charset="0"/>
              </a:rPr>
              <a:t>d</a:t>
            </a:r>
            <a:r>
              <a:rPr lang="en-US" sz="1400" b="1" dirty="0" smtClean="0">
                <a:solidFill>
                  <a:srgbClr val="C00000"/>
                </a:solidFill>
                <a:latin typeface="Raleway" charset="0"/>
                <a:ea typeface="Raleway" charset="0"/>
                <a:cs typeface="Raleway" charset="0"/>
              </a:rPr>
              <a:t>erived from</a:t>
            </a:r>
            <a:endParaRPr lang="en-US" sz="1400" b="1" dirty="0">
              <a:solidFill>
                <a:srgbClr val="C00000"/>
              </a:solidFill>
              <a:latin typeface="Raleway" charset="0"/>
              <a:ea typeface="Raleway" charset="0"/>
              <a:cs typeface="Raleway" charset="0"/>
            </a:endParaRPr>
          </a:p>
        </p:txBody>
      </p:sp>
      <p:cxnSp>
        <p:nvCxnSpPr>
          <p:cNvPr id="16" name="Curved Connector 15"/>
          <p:cNvCxnSpPr/>
          <p:nvPr/>
        </p:nvCxnSpPr>
        <p:spPr>
          <a:xfrm rot="5400000" flipH="1" flipV="1">
            <a:off x="4428634" y="765865"/>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
        <p:nvSpPr>
          <p:cNvPr id="17" name="Shape 79"/>
          <p:cNvSpPr/>
          <p:nvPr/>
        </p:nvSpPr>
        <p:spPr>
          <a:xfrm>
            <a:off x="4806318" y="22030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18" name="Shape 79"/>
          <p:cNvSpPr/>
          <p:nvPr/>
        </p:nvSpPr>
        <p:spPr>
          <a:xfrm>
            <a:off x="4920618" y="23173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lang="en-US" sz="1400" b="0" dirty="0">
                <a:solidFill>
                  <a:srgbClr val="000000"/>
                </a:solidFill>
                <a:latin typeface="Raleway" charset="0"/>
                <a:ea typeface="Raleway" charset="0"/>
                <a:cs typeface="Raleway" charset="0"/>
              </a:rPr>
              <a:t>d</a:t>
            </a:r>
            <a:r>
              <a:rPr sz="1400" b="0" dirty="0">
                <a:solidFill>
                  <a:srgbClr val="000000"/>
                </a:solidFill>
                <a:latin typeface="Raleway" charset="0"/>
                <a:ea typeface="Raleway" charset="0"/>
                <a:cs typeface="Raleway" charset="0"/>
              </a:rPr>
              <a:t>ata</a:t>
            </a:r>
            <a:r>
              <a:rPr lang="en-US" sz="1400" b="0" dirty="0">
                <a:solidFill>
                  <a:srgbClr val="000000"/>
                </a:solidFill>
                <a:latin typeface="Raleway" charset="0"/>
                <a:ea typeface="Raleway" charset="0"/>
                <a:cs typeface="Raleway" charset="0"/>
              </a:rPr>
              <a:t> granule 1</a:t>
            </a:r>
            <a:endParaRPr sz="1400" b="0" dirty="0">
              <a:solidFill>
                <a:srgbClr val="000000"/>
              </a:solidFill>
              <a:latin typeface="Raleway" charset="0"/>
              <a:ea typeface="Raleway" charset="0"/>
              <a:cs typeface="Raleway" charset="0"/>
            </a:endParaRPr>
          </a:p>
        </p:txBody>
      </p:sp>
      <p:sp>
        <p:nvSpPr>
          <p:cNvPr id="19" name="Rectangle 18"/>
          <p:cNvSpPr/>
          <p:nvPr/>
        </p:nvSpPr>
        <p:spPr>
          <a:xfrm>
            <a:off x="4554788" y="1148622"/>
            <a:ext cx="1839225" cy="276987"/>
          </a:xfrm>
          <a:prstGeom prst="rect">
            <a:avLst/>
          </a:prstGeom>
        </p:spPr>
        <p:txBody>
          <a:bodyPr wrap="none" lIns="91428" tIns="45714" rIns="91428" bIns="45714">
            <a:spAutoFit/>
          </a:bodyPr>
          <a:lstStyle/>
          <a:p>
            <a:pPr>
              <a:defRPr sz="1800" b="0">
                <a:solidFill>
                  <a:srgbClr val="000000"/>
                </a:solidFill>
              </a:defRPr>
            </a:pPr>
            <a:r>
              <a:rPr lang="fr-FR" sz="1200" dirty="0" smtClean="0">
                <a:latin typeface="Raleway" charset="0"/>
                <a:ea typeface="Raleway" charset="0"/>
                <a:cs typeface="Raleway" charset="0"/>
              </a:rPr>
              <a:t>(</a:t>
            </a:r>
            <a:r>
              <a:rPr lang="fi-FI" sz="1200" dirty="0">
                <a:latin typeface="Raleway" charset="0"/>
                <a:ea typeface="Raleway" charset="0"/>
                <a:cs typeface="Raleway" charset="0"/>
              </a:rPr>
              <a:t>doi:10.18739/</a:t>
            </a:r>
            <a:r>
              <a:rPr lang="fi-FI" sz="1200" dirty="0" smtClean="0">
                <a:latin typeface="Raleway" charset="0"/>
                <a:ea typeface="Raleway" charset="0"/>
                <a:cs typeface="Raleway" charset="0"/>
              </a:rPr>
              <a:t>A2556Q</a:t>
            </a:r>
            <a:r>
              <a:rPr lang="fr-FR" sz="1200" dirty="0" smtClean="0">
                <a:latin typeface="Raleway" charset="0"/>
                <a:ea typeface="Raleway" charset="0"/>
                <a:cs typeface="Raleway" charset="0"/>
              </a:rPr>
              <a:t>)</a:t>
            </a:r>
            <a:endParaRPr lang="en-US" sz="1200" dirty="0">
              <a:latin typeface="Raleway" charset="0"/>
              <a:ea typeface="Raleway" charset="0"/>
              <a:cs typeface="Raleway" charset="0"/>
            </a:endParaRPr>
          </a:p>
        </p:txBody>
      </p:sp>
      <p:cxnSp>
        <p:nvCxnSpPr>
          <p:cNvPr id="20" name="Straight Arrow Connector 19"/>
          <p:cNvCxnSpPr/>
          <p:nvPr/>
        </p:nvCxnSpPr>
        <p:spPr>
          <a:xfrm>
            <a:off x="5714083" y="2016125"/>
            <a:ext cx="0" cy="1662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804902" y="4222595"/>
            <a:ext cx="0" cy="166774"/>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6200000" flipH="1">
            <a:off x="4534555" y="3017480"/>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3793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sp>
        <p:nvSpPr>
          <p:cNvPr id="6" name="Rounded Rectangle 5"/>
          <p:cNvSpPr/>
          <p:nvPr/>
        </p:nvSpPr>
        <p:spPr>
          <a:xfrm>
            <a:off x="152138" y="1180538"/>
            <a:ext cx="5688645"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00315" y="1180538"/>
            <a:ext cx="2970002"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05847" y="3090602"/>
            <a:ext cx="2255467" cy="400110"/>
          </a:xfrm>
          <a:prstGeom prst="rect">
            <a:avLst/>
          </a:prstGeom>
        </p:spPr>
        <p:txBody>
          <a:bodyPr wrap="none">
            <a:spAutoFit/>
          </a:bodyPr>
          <a:lstStyle/>
          <a:p>
            <a:r>
              <a:rPr lang="en-US" sz="2000" b="1" dirty="0" smtClean="0">
                <a:solidFill>
                  <a:srgbClr val="17193D"/>
                </a:solidFill>
                <a:latin typeface="Source Sans Pro"/>
                <a:cs typeface="Source Sans Pro"/>
              </a:rPr>
              <a:t>Raw data package</a:t>
            </a:r>
            <a:endParaRPr lang="en-US" sz="2000" b="1" dirty="0">
              <a:solidFill>
                <a:srgbClr val="17193D"/>
              </a:solidFill>
              <a:latin typeface="Source Sans Pro"/>
              <a:cs typeface="Source Sans Pro"/>
            </a:endParaRPr>
          </a:p>
        </p:txBody>
      </p:sp>
      <p:sp>
        <p:nvSpPr>
          <p:cNvPr id="9" name="Rectangle 8"/>
          <p:cNvSpPr/>
          <p:nvPr/>
        </p:nvSpPr>
        <p:spPr>
          <a:xfrm>
            <a:off x="6118599" y="3100853"/>
            <a:ext cx="2644027" cy="400110"/>
          </a:xfrm>
          <a:prstGeom prst="rect">
            <a:avLst/>
          </a:prstGeom>
        </p:spPr>
        <p:txBody>
          <a:bodyPr wrap="none">
            <a:spAutoFit/>
          </a:bodyPr>
          <a:lstStyle/>
          <a:p>
            <a:r>
              <a:rPr lang="en-US" sz="2000" b="1" dirty="0" smtClean="0">
                <a:solidFill>
                  <a:srgbClr val="17193D"/>
                </a:solidFill>
                <a:latin typeface="Source Sans Pro"/>
                <a:cs typeface="Source Sans Pro"/>
              </a:rPr>
              <a:t>Derived data package</a:t>
            </a:r>
            <a:endParaRPr lang="en-US" sz="2000" b="1" dirty="0">
              <a:solidFill>
                <a:srgbClr val="17193D"/>
              </a:solidFill>
              <a:latin typeface="Source Sans Pro"/>
              <a:cs typeface="Source Sans Pro"/>
            </a:endParaRPr>
          </a:p>
        </p:txBody>
      </p:sp>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19663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r>
              <a:rPr lang="en-US" dirty="0" smtClean="0"/>
              <a:t> as Provenance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40</a:t>
            </a:fld>
            <a:endParaRPr lang="uk-UA"/>
          </a:p>
        </p:txBody>
      </p:sp>
      <p:pic>
        <p:nvPicPr>
          <p:cNvPr id="5" name="Picture 4" descr="Screen Shot 2018-02-16 at 11.15.18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9100" y="696256"/>
            <a:ext cx="2649240" cy="4269336"/>
          </a:xfrm>
          <a:prstGeom prst="rect">
            <a:avLst/>
          </a:prstGeom>
          <a:ln>
            <a:solidFill>
              <a:schemeClr val="accent2"/>
            </a:solidFill>
          </a:ln>
        </p:spPr>
      </p:pic>
      <p:pic>
        <p:nvPicPr>
          <p:cNvPr id="6" name="Picture 5" descr="Screen Shot 2018-02-16 at 11.14.20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474" y="928394"/>
            <a:ext cx="3781707" cy="386889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7192" y="2275316"/>
            <a:ext cx="853948" cy="991723"/>
          </a:xfrm>
          <a:prstGeom prst="rect">
            <a:avLst/>
          </a:prstGeom>
        </p:spPr>
      </p:pic>
    </p:spTree>
    <p:extLst>
      <p:ext uri="{BB962C8B-B14F-4D97-AF65-F5344CB8AC3E}">
        <p14:creationId xmlns:p14="http://schemas.microsoft.com/office/powerpoint/2010/main" val="22733407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multi-generational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
        <p:nvSpPr>
          <p:cNvPr id="5" name="Shape 75"/>
          <p:cNvSpPr/>
          <p:nvPr/>
        </p:nvSpPr>
        <p:spPr>
          <a:xfrm>
            <a:off x="938389" y="2952741"/>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6" name="Shape 75"/>
          <p:cNvSpPr/>
          <p:nvPr/>
        </p:nvSpPr>
        <p:spPr>
          <a:xfrm>
            <a:off x="938389" y="3603012"/>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7" name="Shape 75"/>
          <p:cNvSpPr/>
          <p:nvPr/>
        </p:nvSpPr>
        <p:spPr>
          <a:xfrm>
            <a:off x="3400777"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8" name="Shape 75"/>
          <p:cNvSpPr/>
          <p:nvPr/>
        </p:nvSpPr>
        <p:spPr>
          <a:xfrm>
            <a:off x="4972182"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9" name="Shape 75"/>
          <p:cNvSpPr/>
          <p:nvPr/>
        </p:nvSpPr>
        <p:spPr>
          <a:xfrm>
            <a:off x="6520745" y="3022756"/>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0" name="Shape 75"/>
          <p:cNvSpPr/>
          <p:nvPr/>
        </p:nvSpPr>
        <p:spPr>
          <a:xfrm>
            <a:off x="6520745" y="3683200"/>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1" name="Rounded Rectangle 10"/>
          <p:cNvSpPr/>
          <p:nvPr/>
        </p:nvSpPr>
        <p:spPr>
          <a:xfrm>
            <a:off x="1020797"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2" name="Rounded Rectangle 11"/>
          <p:cNvSpPr/>
          <p:nvPr/>
        </p:nvSpPr>
        <p:spPr>
          <a:xfrm>
            <a:off x="1020797"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3" name="Rounded Rectangle 12"/>
          <p:cNvSpPr/>
          <p:nvPr/>
        </p:nvSpPr>
        <p:spPr>
          <a:xfrm>
            <a:off x="1020797"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4" name="Rounded Rectangle 13"/>
          <p:cNvSpPr/>
          <p:nvPr/>
        </p:nvSpPr>
        <p:spPr>
          <a:xfrm>
            <a:off x="1020797"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5" name="Rounded Rectangle 14"/>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6" name="Pentagon 15"/>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1" name="Rounded Rectangle 20"/>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2" name="Rounded Rectangle 21"/>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3" name="Rounded Rectangle 22"/>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4" name="Rounded Rectangle 23"/>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5" name="Rounded Rectangle 24"/>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6" name="Rounded Rectangle 25"/>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7" name="Pentagon 26"/>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28" name="Rounded Rectangle 27"/>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9" name="Rounded Rectangle 28"/>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0" name="Rounded Rectangle 29"/>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1" name="Rounded Rectangle 30"/>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2" name="Rounded Rectangle 31"/>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3" name="Rounded Rectangle 32"/>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4" name="Rounded Rectangle 33"/>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5" name="Pentagon 34"/>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6" name="Pentagon 35"/>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7" name="Rounded Rectangle 36"/>
          <p:cNvSpPr/>
          <p:nvPr/>
        </p:nvSpPr>
        <p:spPr>
          <a:xfrm>
            <a:off x="7367747"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8" name="Rounded Rectangle 37"/>
          <p:cNvSpPr/>
          <p:nvPr/>
        </p:nvSpPr>
        <p:spPr>
          <a:xfrm>
            <a:off x="7367747"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9" name="Folded Corner 38"/>
          <p:cNvSpPr/>
          <p:nvPr/>
        </p:nvSpPr>
        <p:spPr>
          <a:xfrm rot="16200000">
            <a:off x="7158616" y="1480412"/>
            <a:ext cx="1106222" cy="814230"/>
          </a:xfrm>
          <a:prstGeom prst="foldedCorner">
            <a:avLst/>
          </a:prstGeom>
          <a:noFill/>
          <a:ln w="12700" cmpd="sng"/>
        </p:spPr>
        <p:style>
          <a:lnRef idx="1">
            <a:schemeClr val="accent1"/>
          </a:lnRef>
          <a:fillRef idx="3">
            <a:schemeClr val="accent1"/>
          </a:fillRef>
          <a:effectRef idx="2">
            <a:schemeClr val="accent1"/>
          </a:effectRef>
          <a:fontRef idx="minor">
            <a:schemeClr val="lt1"/>
          </a:fontRef>
        </p:style>
        <p:txBody>
          <a:bodyPr lIns="68598" tIns="34299" rIns="68598" bIns="34299" rtlCol="0" anchor="ctr"/>
          <a:lstStyle/>
          <a:p>
            <a:pPr algn="ctr"/>
            <a:endParaRPr lang="en-US"/>
          </a:p>
        </p:txBody>
      </p:sp>
      <p:sp>
        <p:nvSpPr>
          <p:cNvPr id="40" name="TextBox 39"/>
          <p:cNvSpPr txBox="1"/>
          <p:nvPr/>
        </p:nvSpPr>
        <p:spPr>
          <a:xfrm>
            <a:off x="7432090" y="1687730"/>
            <a:ext cx="613050" cy="346267"/>
          </a:xfrm>
          <a:prstGeom prst="rect">
            <a:avLst/>
          </a:prstGeom>
          <a:noFill/>
        </p:spPr>
        <p:txBody>
          <a:bodyPr wrap="none" lIns="68598" tIns="34299" rIns="68598" bIns="34299" rtlCol="0">
            <a:spAutoFit/>
          </a:bodyPr>
          <a:lstStyle/>
          <a:p>
            <a:pPr algn="ctr"/>
            <a:r>
              <a:rPr lang="en-US" sz="1800" dirty="0" smtClean="0">
                <a:solidFill>
                  <a:srgbClr val="1F497D"/>
                </a:solidFill>
              </a:rPr>
              <a:t>DOI:</a:t>
            </a:r>
            <a:endParaRPr lang="en-US" sz="1800" dirty="0">
              <a:solidFill>
                <a:srgbClr val="1F497D"/>
              </a:solidFill>
            </a:endParaRPr>
          </a:p>
        </p:txBody>
      </p:sp>
      <p:cxnSp>
        <p:nvCxnSpPr>
          <p:cNvPr id="41" name="Straight Connector 40"/>
          <p:cNvCxnSpPr/>
          <p:nvPr/>
        </p:nvCxnSpPr>
        <p:spPr>
          <a:xfrm>
            <a:off x="7720324" y="2528228"/>
            <a:ext cx="0" cy="417091"/>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98025" y="987847"/>
            <a:ext cx="1844598" cy="346267"/>
          </a:xfrm>
          <a:prstGeom prst="rect">
            <a:avLst/>
          </a:prstGeom>
          <a:noFill/>
        </p:spPr>
        <p:txBody>
          <a:bodyPr wrap="none" lIns="68598" tIns="34299" rIns="68598" bIns="34299" rtlCol="0">
            <a:spAutoFit/>
          </a:bodyPr>
          <a:lstStyle/>
          <a:p>
            <a:pPr algn="ctr"/>
            <a:r>
              <a:rPr lang="en-US" sz="1800" dirty="0">
                <a:solidFill>
                  <a:srgbClr val="1F497D"/>
                </a:solidFill>
              </a:rPr>
              <a:t>Citation in paper</a:t>
            </a:r>
          </a:p>
        </p:txBody>
      </p:sp>
      <p:cxnSp>
        <p:nvCxnSpPr>
          <p:cNvPr id="43" name="Straight Connector 42"/>
          <p:cNvCxnSpPr/>
          <p:nvPr/>
        </p:nvCxnSpPr>
        <p:spPr>
          <a:xfrm flipV="1">
            <a:off x="2190180" y="2034299"/>
            <a:ext cx="0" cy="855509"/>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284165" y="1030077"/>
            <a:ext cx="1812035" cy="901080"/>
          </a:xfrm>
          <a:prstGeom prst="rect">
            <a:avLst/>
          </a:prstGeom>
          <a:noFill/>
        </p:spPr>
        <p:txBody>
          <a:bodyPr wrap="none" lIns="68598" tIns="34299" rIns="68598" bIns="34299" rtlCol="0">
            <a:spAutoFit/>
          </a:bodyPr>
          <a:lstStyle/>
          <a:p>
            <a:pPr algn="ctr"/>
            <a:r>
              <a:rPr lang="en-US" sz="1800" dirty="0">
                <a:solidFill>
                  <a:srgbClr val="1F497D"/>
                </a:solidFill>
              </a:rPr>
              <a:t>Transitive Credit</a:t>
            </a:r>
          </a:p>
          <a:p>
            <a:pPr algn="ctr"/>
            <a:r>
              <a:rPr lang="en-US" sz="1800" dirty="0">
                <a:solidFill>
                  <a:srgbClr val="1F497D"/>
                </a:solidFill>
              </a:rPr>
              <a:t>Via</a:t>
            </a:r>
          </a:p>
          <a:p>
            <a:pPr algn="ctr"/>
            <a:r>
              <a:rPr lang="en-US" sz="1800" dirty="0">
                <a:solidFill>
                  <a:srgbClr val="1F497D"/>
                </a:solidFill>
              </a:rPr>
              <a:t>Provenance</a:t>
            </a:r>
          </a:p>
        </p:txBody>
      </p:sp>
      <p:sp>
        <p:nvSpPr>
          <p:cNvPr id="45" name="TextBox 44"/>
          <p:cNvSpPr txBox="1"/>
          <p:nvPr/>
        </p:nvSpPr>
        <p:spPr>
          <a:xfrm>
            <a:off x="845843" y="2636329"/>
            <a:ext cx="1215754" cy="361656"/>
          </a:xfrm>
          <a:prstGeom prst="rect">
            <a:avLst/>
          </a:prstGeom>
          <a:noFill/>
        </p:spPr>
        <p:txBody>
          <a:bodyPr wrap="none" lIns="68598" tIns="34299" rIns="68598" bIns="34299" rtlCol="0">
            <a:spAutoFit/>
          </a:bodyPr>
          <a:lstStyle/>
          <a:p>
            <a:pPr algn="ctr"/>
            <a:r>
              <a:rPr lang="en-US" dirty="0" smtClean="0">
                <a:solidFill>
                  <a:srgbClr val="1F497D"/>
                </a:solidFill>
              </a:rPr>
              <a:t>Dataset A</a:t>
            </a:r>
            <a:endParaRPr lang="en-US" dirty="0">
              <a:solidFill>
                <a:srgbClr val="1F497D"/>
              </a:solidFill>
            </a:endParaRPr>
          </a:p>
        </p:txBody>
      </p:sp>
      <p:sp>
        <p:nvSpPr>
          <p:cNvPr id="46" name="TextBox 45"/>
          <p:cNvSpPr txBox="1"/>
          <p:nvPr/>
        </p:nvSpPr>
        <p:spPr>
          <a:xfrm>
            <a:off x="849507" y="4180956"/>
            <a:ext cx="1208425" cy="361656"/>
          </a:xfrm>
          <a:prstGeom prst="rect">
            <a:avLst/>
          </a:prstGeom>
          <a:noFill/>
        </p:spPr>
        <p:txBody>
          <a:bodyPr wrap="none" lIns="68598" tIns="34299" rIns="68598" bIns="34299" rtlCol="0">
            <a:spAutoFit/>
          </a:bodyPr>
          <a:lstStyle/>
          <a:p>
            <a:pPr algn="ctr"/>
            <a:r>
              <a:rPr lang="en-US" dirty="0" smtClean="0">
                <a:solidFill>
                  <a:srgbClr val="1F497D"/>
                </a:solidFill>
              </a:rPr>
              <a:t>Dataset </a:t>
            </a:r>
            <a:r>
              <a:rPr lang="en-US" dirty="0">
                <a:solidFill>
                  <a:srgbClr val="1F497D"/>
                </a:solidFill>
              </a:rPr>
              <a:t>B</a:t>
            </a:r>
          </a:p>
        </p:txBody>
      </p:sp>
      <p:sp>
        <p:nvSpPr>
          <p:cNvPr id="47" name="TextBox 46"/>
          <p:cNvSpPr txBox="1"/>
          <p:nvPr/>
        </p:nvSpPr>
        <p:spPr>
          <a:xfrm>
            <a:off x="3305195"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C</a:t>
            </a:r>
            <a:endParaRPr lang="en-US" dirty="0">
              <a:solidFill>
                <a:srgbClr val="1F497D"/>
              </a:solidFill>
            </a:endParaRPr>
          </a:p>
        </p:txBody>
      </p:sp>
      <p:sp>
        <p:nvSpPr>
          <p:cNvPr id="48" name="TextBox 47"/>
          <p:cNvSpPr txBox="1"/>
          <p:nvPr/>
        </p:nvSpPr>
        <p:spPr>
          <a:xfrm>
            <a:off x="4876599"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D</a:t>
            </a:r>
            <a:endParaRPr lang="en-US" dirty="0">
              <a:solidFill>
                <a:srgbClr val="1F497D"/>
              </a:solidFill>
            </a:endParaRPr>
          </a:p>
        </p:txBody>
      </p:sp>
      <p:sp>
        <p:nvSpPr>
          <p:cNvPr id="49" name="TextBox 48"/>
          <p:cNvSpPr txBox="1"/>
          <p:nvPr/>
        </p:nvSpPr>
        <p:spPr>
          <a:xfrm>
            <a:off x="6438684" y="2702591"/>
            <a:ext cx="1194781" cy="361656"/>
          </a:xfrm>
          <a:prstGeom prst="rect">
            <a:avLst/>
          </a:prstGeom>
          <a:noFill/>
        </p:spPr>
        <p:txBody>
          <a:bodyPr wrap="none" lIns="68598" tIns="34299" rIns="68598" bIns="34299" rtlCol="0">
            <a:spAutoFit/>
          </a:bodyPr>
          <a:lstStyle/>
          <a:p>
            <a:pPr algn="ctr"/>
            <a:r>
              <a:rPr lang="en-US" dirty="0" smtClean="0">
                <a:solidFill>
                  <a:srgbClr val="1F497D"/>
                </a:solidFill>
              </a:rPr>
              <a:t>Dataset E</a:t>
            </a:r>
            <a:endParaRPr lang="en-US" dirty="0">
              <a:solidFill>
                <a:srgbClr val="1F497D"/>
              </a:solidFill>
            </a:endParaRPr>
          </a:p>
        </p:txBody>
      </p:sp>
      <p:sp>
        <p:nvSpPr>
          <p:cNvPr id="50" name="TextBox 49"/>
          <p:cNvSpPr txBox="1"/>
          <p:nvPr/>
        </p:nvSpPr>
        <p:spPr>
          <a:xfrm>
            <a:off x="6441022" y="4253583"/>
            <a:ext cx="1190106" cy="361656"/>
          </a:xfrm>
          <a:prstGeom prst="rect">
            <a:avLst/>
          </a:prstGeom>
          <a:noFill/>
        </p:spPr>
        <p:txBody>
          <a:bodyPr wrap="none" lIns="68598" tIns="34299" rIns="68598" bIns="34299" rtlCol="0">
            <a:spAutoFit/>
          </a:bodyPr>
          <a:lstStyle/>
          <a:p>
            <a:pPr algn="ctr"/>
            <a:r>
              <a:rPr lang="en-US" dirty="0" smtClean="0">
                <a:solidFill>
                  <a:srgbClr val="1F497D"/>
                </a:solidFill>
              </a:rPr>
              <a:t>Dataset F</a:t>
            </a:r>
            <a:endParaRPr lang="en-US" dirty="0">
              <a:solidFill>
                <a:srgbClr val="1F497D"/>
              </a:solidFill>
            </a:endParaRPr>
          </a:p>
        </p:txBody>
      </p:sp>
    </p:spTree>
    <p:extLst>
      <p:ext uri="{BB962C8B-B14F-4D97-AF65-F5344CB8AC3E}">
        <p14:creationId xmlns:p14="http://schemas.microsoft.com/office/powerpoint/2010/main" val="22478058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smtClean="0"/>
              <a:t>Provenance</a:t>
            </a:r>
            <a:endParaRPr lang="en-US" dirty="0"/>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Organizing </a:t>
            </a:r>
            <a:r>
              <a:rPr lang="en-US" dirty="0" smtClean="0"/>
              <a:t>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153790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Arctic Data Center Support Team</a:t>
            </a:r>
            <a:endParaRPr/>
          </a:p>
        </p:txBody>
      </p:sp>
      <p:sp>
        <p:nvSpPr>
          <p:cNvPr id="788" name="Shape 788"/>
          <p:cNvSpPr txBox="1">
            <a:spLocks noGrp="1"/>
          </p:cNvSpPr>
          <p:nvPr>
            <p:ph type="sldNum" idx="12"/>
          </p:nvPr>
        </p:nvSpPr>
        <p:spPr>
          <a:xfrm>
            <a:off x="0" y="4562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43</a:t>
            </a:fld>
            <a:endParaRPr/>
          </a:p>
        </p:txBody>
      </p:sp>
      <p:pic>
        <p:nvPicPr>
          <p:cNvPr id="789" name="Shape 789"/>
          <p:cNvPicPr preferRelativeResize="0">
            <a:picLocks noChangeAspect="1"/>
          </p:cNvPicPr>
          <p:nvPr/>
        </p:nvPicPr>
        <p:blipFill>
          <a:blip r:embed="rId3">
            <a:alphaModFix/>
          </a:blip>
          <a:stretch>
            <a:fillRect/>
          </a:stretch>
        </p:blipFill>
        <p:spPr>
          <a:xfrm>
            <a:off x="4428025" y="1394403"/>
            <a:ext cx="1380445" cy="1395991"/>
          </a:xfrm>
          <a:prstGeom prst="rect">
            <a:avLst/>
          </a:prstGeom>
          <a:noFill/>
          <a:ln>
            <a:noFill/>
          </a:ln>
        </p:spPr>
      </p:pic>
      <p:sp>
        <p:nvSpPr>
          <p:cNvPr id="790" name="Shape 790"/>
          <p:cNvSpPr/>
          <p:nvPr/>
        </p:nvSpPr>
        <p:spPr>
          <a:xfrm>
            <a:off x="4562208" y="2635986"/>
            <a:ext cx="1124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dirty="0">
                <a:solidFill>
                  <a:schemeClr val="accent1"/>
                </a:solidFill>
                <a:latin typeface="Source Sans Pro"/>
                <a:ea typeface="Source Sans Pro"/>
                <a:cs typeface="Source Sans Pro"/>
                <a:sym typeface="Source Sans Pro"/>
              </a:rPr>
              <a:t>Mullen</a:t>
            </a:r>
            <a:endParaRPr sz="2000" i="0" u="none" strike="noStrike" cap="none" dirty="0">
              <a:solidFill>
                <a:schemeClr val="accent1"/>
              </a:solidFill>
              <a:latin typeface="Source Sans Pro"/>
              <a:ea typeface="Source Sans Pro"/>
              <a:cs typeface="Source Sans Pro"/>
              <a:sym typeface="Source Sans Pro"/>
            </a:endParaRPr>
          </a:p>
        </p:txBody>
      </p:sp>
      <p:pic>
        <p:nvPicPr>
          <p:cNvPr id="791" name="Shape 791"/>
          <p:cNvPicPr preferRelativeResize="0">
            <a:picLocks noChangeAspect="1"/>
          </p:cNvPicPr>
          <p:nvPr/>
        </p:nvPicPr>
        <p:blipFill>
          <a:blip r:embed="rId4">
            <a:alphaModFix/>
          </a:blip>
          <a:stretch>
            <a:fillRect/>
          </a:stretch>
        </p:blipFill>
        <p:spPr>
          <a:xfrm>
            <a:off x="5840021" y="1392163"/>
            <a:ext cx="1361593" cy="1400470"/>
          </a:xfrm>
          <a:prstGeom prst="rect">
            <a:avLst/>
          </a:prstGeom>
          <a:noFill/>
          <a:ln>
            <a:noFill/>
          </a:ln>
        </p:spPr>
      </p:pic>
      <p:pic>
        <p:nvPicPr>
          <p:cNvPr id="792" name="Shape 792" descr="jclark.jpg"/>
          <p:cNvPicPr preferRelativeResize="0">
            <a:picLocks noChangeAspect="1"/>
          </p:cNvPicPr>
          <p:nvPr/>
        </p:nvPicPr>
        <p:blipFill rotWithShape="1">
          <a:blip r:embed="rId5">
            <a:alphaModFix/>
          </a:blip>
          <a:srcRect/>
          <a:stretch/>
        </p:blipFill>
        <p:spPr>
          <a:xfrm>
            <a:off x="1807387" y="1543758"/>
            <a:ext cx="1097280" cy="1097280"/>
          </a:xfrm>
          <a:prstGeom prst="ellipse">
            <a:avLst/>
          </a:prstGeom>
          <a:noFill/>
          <a:ln>
            <a:noFill/>
          </a:ln>
        </p:spPr>
      </p:pic>
      <p:pic>
        <p:nvPicPr>
          <p:cNvPr id="793" name="Shape 793" descr="Goldstein17.jpg"/>
          <p:cNvPicPr preferRelativeResize="0">
            <a:picLocks noChangeAspect="1"/>
          </p:cNvPicPr>
          <p:nvPr/>
        </p:nvPicPr>
        <p:blipFill rotWithShape="1">
          <a:blip r:embed="rId6" cstate="print">
            <a:alphaModFix/>
            <a:extLst>
              <a:ext uri="{28A0092B-C50C-407E-A947-70E740481C1C}">
                <a14:useLocalDpi xmlns:a14="http://schemas.microsoft.com/office/drawing/2010/main"/>
              </a:ext>
            </a:extLst>
          </a:blip>
          <a:srcRect/>
          <a:stretch/>
        </p:blipFill>
        <p:spPr>
          <a:xfrm>
            <a:off x="3172270" y="1529298"/>
            <a:ext cx="1124100" cy="1126200"/>
          </a:xfrm>
          <a:prstGeom prst="ellipse">
            <a:avLst/>
          </a:prstGeom>
          <a:noFill/>
          <a:ln>
            <a:noFill/>
          </a:ln>
        </p:spPr>
      </p:pic>
      <p:sp>
        <p:nvSpPr>
          <p:cNvPr id="794" name="Shape 794"/>
          <p:cNvSpPr/>
          <p:nvPr/>
        </p:nvSpPr>
        <p:spPr>
          <a:xfrm>
            <a:off x="1886270" y="2635986"/>
            <a:ext cx="959100" cy="3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2000"/>
              <a:buFont typeface="Source Sans Pro"/>
              <a:buNone/>
            </a:pPr>
            <a:r>
              <a:rPr lang="en" sz="2000" dirty="0">
                <a:solidFill>
                  <a:schemeClr val="accent1"/>
                </a:solidFill>
                <a:latin typeface="Source Sans Pro"/>
                <a:ea typeface="Source Sans Pro"/>
                <a:cs typeface="Source Sans Pro"/>
                <a:sym typeface="Source Sans Pro"/>
              </a:rPr>
              <a:t>Clark</a:t>
            </a:r>
            <a:endParaRPr sz="2000" b="0" i="0" u="none" strike="noStrike" cap="none" dirty="0">
              <a:solidFill>
                <a:schemeClr val="accent1"/>
              </a:solidFill>
              <a:latin typeface="Source Sans Pro"/>
              <a:ea typeface="Source Sans Pro"/>
              <a:cs typeface="Source Sans Pro"/>
              <a:sym typeface="Source Sans Pro"/>
            </a:endParaRPr>
          </a:p>
        </p:txBody>
      </p:sp>
      <p:sp>
        <p:nvSpPr>
          <p:cNvPr id="795" name="Shape 795"/>
          <p:cNvSpPr/>
          <p:nvPr/>
        </p:nvSpPr>
        <p:spPr>
          <a:xfrm>
            <a:off x="3020220" y="2635983"/>
            <a:ext cx="13905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i="0" u="none" strike="noStrike" cap="none" dirty="0">
                <a:solidFill>
                  <a:schemeClr val="accent1"/>
                </a:solidFill>
                <a:latin typeface="Source Sans Pro"/>
                <a:ea typeface="Source Sans Pro"/>
                <a:cs typeface="Source Sans Pro"/>
                <a:sym typeface="Source Sans Pro"/>
              </a:rPr>
              <a:t>Goldstein</a:t>
            </a:r>
            <a:endParaRPr sz="2000" i="0" u="none" strike="noStrike" cap="none" dirty="0">
              <a:solidFill>
                <a:schemeClr val="accent1"/>
              </a:solidFill>
              <a:latin typeface="Source Sans Pro"/>
              <a:ea typeface="Source Sans Pro"/>
              <a:cs typeface="Source Sans Pro"/>
              <a:sym typeface="Source Sans Pro"/>
            </a:endParaRPr>
          </a:p>
        </p:txBody>
      </p:sp>
      <p:sp>
        <p:nvSpPr>
          <p:cNvPr id="796" name="Shape 796"/>
          <p:cNvSpPr txBox="1"/>
          <p:nvPr/>
        </p:nvSpPr>
        <p:spPr>
          <a:xfrm>
            <a:off x="5948222" y="2677761"/>
            <a:ext cx="1194300" cy="31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Source Sans Pro"/>
                <a:ea typeface="Source Sans Pro"/>
                <a:cs typeface="Source Sans Pro"/>
                <a:sym typeface="Source Sans Pro"/>
              </a:rPr>
              <a:t>Chong</a:t>
            </a:r>
            <a:endParaRPr dirty="0"/>
          </a:p>
        </p:txBody>
      </p:sp>
      <p:sp>
        <p:nvSpPr>
          <p:cNvPr id="797" name="Shape 797"/>
          <p:cNvSpPr txBox="1"/>
          <p:nvPr/>
        </p:nvSpPr>
        <p:spPr>
          <a:xfrm>
            <a:off x="2094600" y="744963"/>
            <a:ext cx="5619900" cy="78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4000">
                <a:solidFill>
                  <a:schemeClr val="accent1"/>
                </a:solidFill>
                <a:latin typeface="Source Sans Pro"/>
                <a:ea typeface="Source Sans Pro"/>
                <a:cs typeface="Source Sans Pro"/>
                <a:sym typeface="Source Sans Pro"/>
              </a:rPr>
              <a:t>support@arcticdata.io</a:t>
            </a:r>
            <a:endParaRPr sz="4000">
              <a:solidFill>
                <a:schemeClr val="accent1"/>
              </a:solidFill>
              <a:latin typeface="Source Sans Pro"/>
              <a:ea typeface="Source Sans Pro"/>
              <a:cs typeface="Source Sans Pro"/>
              <a:sym typeface="Source Sans Pro"/>
            </a:endParaRPr>
          </a:p>
        </p:txBody>
      </p:sp>
      <p:pic>
        <p:nvPicPr>
          <p:cNvPr id="803" name="Shape 80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102280" y="3191241"/>
            <a:ext cx="993458" cy="999473"/>
          </a:xfrm>
          <a:prstGeom prst="rect">
            <a:avLst/>
          </a:prstGeom>
          <a:noFill/>
          <a:ln>
            <a:noFill/>
          </a:ln>
        </p:spPr>
      </p:pic>
      <p:sp>
        <p:nvSpPr>
          <p:cNvPr id="809" name="Shape 809"/>
          <p:cNvSpPr/>
          <p:nvPr/>
        </p:nvSpPr>
        <p:spPr>
          <a:xfrm rot="-5400000">
            <a:off x="4435853" y="3007945"/>
            <a:ext cx="212700" cy="3107071"/>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10" name="Shape 810"/>
          <p:cNvSpPr txBox="1"/>
          <p:nvPr/>
        </p:nvSpPr>
        <p:spPr>
          <a:xfrm>
            <a:off x="3082447"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solidFill>
                  <a:schemeClr val="accent1"/>
                </a:solidFill>
                <a:latin typeface="Source Sans Pro"/>
                <a:ea typeface="Source Sans Pro"/>
                <a:cs typeface="Source Sans Pro"/>
                <a:sym typeface="Source Sans Pro"/>
              </a:rPr>
              <a:t>Monper</a:t>
            </a:r>
            <a:endParaRPr dirty="0"/>
          </a:p>
        </p:txBody>
      </p:sp>
      <p:sp>
        <p:nvSpPr>
          <p:cNvPr id="811" name="Shape 811"/>
          <p:cNvSpPr txBox="1"/>
          <p:nvPr/>
        </p:nvSpPr>
        <p:spPr>
          <a:xfrm>
            <a:off x="4087964"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latin typeface="Source Sans Pro"/>
                <a:ea typeface="Source Sans Pro"/>
                <a:cs typeface="Source Sans Pro"/>
                <a:sym typeface="Source Sans Pro"/>
              </a:rPr>
              <a:t>Pruett</a:t>
            </a:r>
            <a:endParaRPr dirty="0"/>
          </a:p>
        </p:txBody>
      </p:sp>
      <p:sp>
        <p:nvSpPr>
          <p:cNvPr id="813" name="Shape 813"/>
          <p:cNvSpPr txBox="1"/>
          <p:nvPr/>
        </p:nvSpPr>
        <p:spPr>
          <a:xfrm>
            <a:off x="5121082"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Source Sans Pro"/>
                <a:ea typeface="Source Sans Pro"/>
                <a:cs typeface="Source Sans Pro"/>
                <a:sym typeface="Source Sans Pro"/>
              </a:rPr>
              <a:t>Sun</a:t>
            </a:r>
            <a:endParaRPr dirty="0"/>
          </a:p>
        </p:txBody>
      </p:sp>
      <p:sp>
        <p:nvSpPr>
          <p:cNvPr id="817" name="Shape 817"/>
          <p:cNvSpPr txBox="1"/>
          <p:nvPr/>
        </p:nvSpPr>
        <p:spPr>
          <a:xfrm>
            <a:off x="3518170" y="4643264"/>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Source Sans Pro"/>
                <a:ea typeface="Source Sans Pro"/>
                <a:cs typeface="Source Sans Pro"/>
                <a:sym typeface="Source Sans Pro"/>
              </a:rPr>
              <a:t>Student Interns</a:t>
            </a:r>
            <a:endParaRPr dirty="0"/>
          </a:p>
        </p:txBody>
      </p:sp>
      <p:pic>
        <p:nvPicPr>
          <p:cNvPr id="2" name="Picture 1" descr="monp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8099" y="3183847"/>
            <a:ext cx="932953" cy="1005840"/>
          </a:xfrm>
          <a:prstGeom prst="rect">
            <a:avLst/>
          </a:prstGeom>
        </p:spPr>
      </p:pic>
      <p:pic>
        <p:nvPicPr>
          <p:cNvPr id="3" name="Picture 2" descr="pruet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3500" y="3191241"/>
            <a:ext cx="944437" cy="10058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5" name="Shape 83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44</a:t>
            </a:fld>
            <a:endParaRPr/>
          </a:p>
        </p:txBody>
      </p:sp>
      <p:pic>
        <p:nvPicPr>
          <p:cNvPr id="5" name="Shape 79"/>
          <p:cNvPicPr preferRelativeResize="0"/>
          <p:nvPr/>
        </p:nvPicPr>
        <p:blipFill>
          <a:blip r:embed="rId3">
            <a:alphaModFix/>
          </a:blip>
          <a:stretch>
            <a:fillRect/>
          </a:stretch>
        </p:blipFill>
        <p:spPr>
          <a:xfrm>
            <a:off x="2576287" y="1272293"/>
            <a:ext cx="3616454" cy="1986503"/>
          </a:xfrm>
          <a:prstGeom prst="rect">
            <a:avLst/>
          </a:prstGeom>
          <a:noFill/>
          <a:ln>
            <a:noFill/>
          </a:ln>
        </p:spPr>
      </p:pic>
      <p:sp>
        <p:nvSpPr>
          <p:cNvPr id="6" name="Shape 80"/>
          <p:cNvSpPr txBox="1"/>
          <p:nvPr/>
        </p:nvSpPr>
        <p:spPr>
          <a:xfrm>
            <a:off x="2567628" y="3700467"/>
            <a:ext cx="3633773"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C3E50"/>
                </a:solidFill>
                <a:latin typeface="Source Sans Pro"/>
                <a:ea typeface="Source Sans Pro"/>
                <a:cs typeface="Source Sans Pro"/>
                <a:sym typeface="Source Sans Pro"/>
              </a:rPr>
              <a:t>https://arcticdata.io</a:t>
            </a:r>
            <a:endParaRPr sz="2800" b="1" dirty="0">
              <a:solidFill>
                <a:srgbClr val="2C3E50"/>
              </a:solidFill>
              <a:latin typeface="Source Sans Pro"/>
              <a:ea typeface="Source Sans Pro"/>
              <a:cs typeface="Source Sans Pro"/>
              <a:sym typeface="Source Sans Pro"/>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pic>
        <p:nvPicPr>
          <p:cNvPr id="5" name="Picture 4" descr="Screen Shot 2018-06-20 at 11.04.0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8460133" cy="5143500"/>
          </a:xfrm>
          <a:prstGeom prst="rect">
            <a:avLst/>
          </a:prstGeom>
        </p:spPr>
      </p:pic>
    </p:spTree>
    <p:extLst>
      <p:ext uri="{BB962C8B-B14F-4D97-AF65-F5344CB8AC3E}">
        <p14:creationId xmlns:p14="http://schemas.microsoft.com/office/powerpoint/2010/main" val="30839920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8" name="Content Placeholder 2"/>
          <p:cNvSpPr txBox="1">
            <a:spLocks/>
          </p:cNvSpPr>
          <p:nvPr/>
        </p:nvSpPr>
        <p:spPr>
          <a:xfrm>
            <a:off x="1839539" y="947864"/>
            <a:ext cx="6925617" cy="3896470"/>
          </a:xfrm>
          <a:prstGeom prst="rect">
            <a:avLst/>
          </a:prstGeom>
        </p:spPr>
        <p:txBody>
          <a:bodyPr lIns="34299" tIns="17150" rIns="34299" bIns="17150"/>
          <a:lstStyle>
            <a:defPPr>
              <a:defRPr lang="en-US"/>
            </a:defPPr>
            <a:lvl1pPr algn="l" defTabSz="309645" rtl="0" eaLnBrk="0" fontAlgn="base" hangingPunct="0">
              <a:spcBef>
                <a:spcPct val="0"/>
              </a:spcBef>
              <a:spcAft>
                <a:spcPct val="0"/>
              </a:spcAft>
              <a:defRPr sz="1900" kern="1200">
                <a:solidFill>
                  <a:srgbClr val="F2F1F3"/>
                </a:solidFill>
                <a:latin typeface="Work Sans" charset="0"/>
                <a:ea typeface="ＭＳ Ｐゴシック" charset="0"/>
                <a:cs typeface="Work Sans" charset="0"/>
                <a:sym typeface="Work Sans" charset="0"/>
              </a:defRPr>
            </a:lvl1pPr>
            <a:lvl2pPr marL="171496" indent="-85748"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91" indent="-171496"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87" indent="-257244"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983" indent="-342991"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479"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974"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470"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966"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a:lstStyle>
          <a:p>
            <a:pPr>
              <a:lnSpc>
                <a:spcPct val="120000"/>
              </a:lnSpc>
              <a:spcBef>
                <a:spcPts val="1200"/>
              </a:spcBef>
            </a:pPr>
            <a:endParaRPr lang="en-US" sz="2000" dirty="0" smtClean="0">
              <a:solidFill>
                <a:srgbClr val="646B7A"/>
              </a:solidFill>
              <a:latin typeface="Raleway"/>
              <a:cs typeface="Raleway"/>
            </a:endParaRPr>
          </a:p>
          <a:p>
            <a:pPr>
              <a:lnSpc>
                <a:spcPct val="120000"/>
              </a:lnSpc>
              <a:spcBef>
                <a:spcPts val="1200"/>
              </a:spcBef>
            </a:pPr>
            <a:r>
              <a:rPr lang="en-US" sz="2400" dirty="0" smtClean="0">
                <a:solidFill>
                  <a:srgbClr val="646B7A"/>
                </a:solidFill>
                <a:latin typeface="Raleway"/>
                <a:cs typeface="Raleway"/>
              </a:rPr>
              <a:t>Preserve the data </a:t>
            </a:r>
          </a:p>
          <a:p>
            <a:pPr>
              <a:lnSpc>
                <a:spcPct val="120000"/>
              </a:lnSpc>
              <a:spcBef>
                <a:spcPts val="1200"/>
              </a:spcBef>
            </a:pPr>
            <a:r>
              <a:rPr lang="en-US" sz="2400" dirty="0" smtClean="0">
                <a:solidFill>
                  <a:srgbClr val="646B7A"/>
                </a:solidFill>
                <a:latin typeface="Raleway"/>
                <a:cs typeface="Raleway"/>
              </a:rPr>
              <a:t>Preserve the software workflow</a:t>
            </a:r>
          </a:p>
          <a:p>
            <a:pPr>
              <a:lnSpc>
                <a:spcPct val="120000"/>
              </a:lnSpc>
              <a:spcBef>
                <a:spcPts val="1200"/>
              </a:spcBef>
            </a:pPr>
            <a:r>
              <a:rPr lang="en-US" sz="2400" dirty="0" smtClean="0">
                <a:solidFill>
                  <a:srgbClr val="646B7A"/>
                </a:solidFill>
                <a:latin typeface="Raleway"/>
                <a:cs typeface="Raleway"/>
              </a:rPr>
              <a:t>Document what you did</a:t>
            </a:r>
          </a:p>
          <a:p>
            <a:pPr>
              <a:lnSpc>
                <a:spcPct val="120000"/>
              </a:lnSpc>
              <a:spcBef>
                <a:spcPts val="1200"/>
              </a:spcBef>
            </a:pPr>
            <a:r>
              <a:rPr lang="en-US" sz="2400" dirty="0" smtClean="0">
                <a:solidFill>
                  <a:srgbClr val="646B7A"/>
                </a:solidFill>
                <a:latin typeface="Raleway"/>
                <a:cs typeface="Raleway"/>
              </a:rPr>
              <a:t>Describe how to interpret it all</a:t>
            </a:r>
            <a:endParaRPr lang="en-US" sz="2000" dirty="0" smtClean="0">
              <a:solidFill>
                <a:srgbClr val="646B7A"/>
              </a:solidFill>
              <a:latin typeface="Raleway"/>
              <a:cs typeface="Raleway"/>
            </a:endParaRPr>
          </a:p>
        </p:txBody>
      </p:sp>
      <p:sp>
        <p:nvSpPr>
          <p:cNvPr id="7" name="Title 6"/>
          <p:cNvSpPr>
            <a:spLocks noGrp="1"/>
          </p:cNvSpPr>
          <p:nvPr>
            <p:ph type="title"/>
          </p:nvPr>
        </p:nvSpPr>
        <p:spPr/>
        <p:txBody>
          <a:bodyPr/>
          <a:lstStyle/>
          <a:p>
            <a:r>
              <a:rPr lang="en-US" dirty="0"/>
              <a:t>Practical </a:t>
            </a:r>
            <a:r>
              <a:rPr lang="en-US" dirty="0" smtClean="0"/>
              <a:t>Reproducibility</a:t>
            </a:r>
            <a:endParaRPr lang="en-US" dirty="0"/>
          </a:p>
        </p:txBody>
      </p:sp>
      <p:sp>
        <p:nvSpPr>
          <p:cNvPr id="10" name="Slide Number Placeholder 4"/>
          <p:cNvSpPr>
            <a:spLocks noGrp="1"/>
          </p:cNvSpPr>
          <p:nvPr>
            <p:ph type="sldNum" idx="12"/>
          </p:nvPr>
        </p:nvSpPr>
        <p:spPr/>
        <p:txBody>
          <a:bodyPr/>
          <a:lstStyle/>
          <a:p>
            <a:pPr>
              <a:defRPr/>
            </a:pPr>
            <a:fld id="{8F55EFAA-459D-C540-A99B-51BBCBF043E1}" type="slidenum">
              <a:rPr lang="en-US" smtClean="0"/>
              <a:pPr>
                <a:defRPr/>
              </a:pPr>
              <a:t>6</a:t>
            </a:fld>
            <a:endParaRPr lang="en-US" dirty="0"/>
          </a:p>
        </p:txBody>
      </p:sp>
      <p:sp>
        <p:nvSpPr>
          <p:cNvPr id="17" name="Shape 299"/>
          <p:cNvSpPr>
            <a:spLocks noChangeAspect="1"/>
          </p:cNvSpPr>
          <p:nvPr/>
        </p:nvSpPr>
        <p:spPr bwMode="auto">
          <a:xfrm>
            <a:off x="1011001" y="886051"/>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8" name="Shape 299"/>
          <p:cNvSpPr>
            <a:spLocks noChangeAspect="1"/>
          </p:cNvSpPr>
          <p:nvPr/>
        </p:nvSpPr>
        <p:spPr bwMode="auto">
          <a:xfrm>
            <a:off x="1011001" y="1647132"/>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9" name="Shape 299"/>
          <p:cNvSpPr>
            <a:spLocks noChangeAspect="1"/>
          </p:cNvSpPr>
          <p:nvPr/>
        </p:nvSpPr>
        <p:spPr bwMode="auto">
          <a:xfrm>
            <a:off x="1011001" y="2408213"/>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0" name="Shape 299"/>
          <p:cNvSpPr>
            <a:spLocks noChangeAspect="1"/>
          </p:cNvSpPr>
          <p:nvPr/>
        </p:nvSpPr>
        <p:spPr bwMode="auto">
          <a:xfrm>
            <a:off x="1011001" y="3169294"/>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1" name="Shape 299"/>
          <p:cNvSpPr>
            <a:spLocks noChangeAspect="1"/>
          </p:cNvSpPr>
          <p:nvPr/>
        </p:nvSpPr>
        <p:spPr bwMode="auto">
          <a:xfrm>
            <a:off x="1011001" y="3930378"/>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pic>
        <p:nvPicPr>
          <p:cNvPr id="11" name="Picture 10" descr="knb-logo-ti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75524" y="4352032"/>
            <a:ext cx="540732" cy="540232"/>
          </a:xfrm>
          <a:prstGeom prst="rect">
            <a:avLst/>
          </a:prstGeom>
        </p:spPr>
      </p:pic>
      <p:pic>
        <p:nvPicPr>
          <p:cNvPr id="13" name="Picture 1" descr="DataONE_LOGO_Transparent.ti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78605" y="4318773"/>
            <a:ext cx="2260923" cy="54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427" y="971960"/>
            <a:ext cx="2229102" cy="1223304"/>
          </a:xfrm>
          <a:prstGeom prst="rect">
            <a:avLst/>
          </a:prstGeom>
        </p:spPr>
      </p:pic>
    </p:spTree>
    <p:extLst>
      <p:ext uri="{BB962C8B-B14F-4D97-AF65-F5344CB8AC3E}">
        <p14:creationId xmlns:p14="http://schemas.microsoft.com/office/powerpoint/2010/main" val="255044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sp>
        <p:nvSpPr>
          <p:cNvPr id="7" name="TextBox 6"/>
          <p:cNvSpPr txBox="1"/>
          <p:nvPr/>
        </p:nvSpPr>
        <p:spPr>
          <a:xfrm>
            <a:off x="2389124" y="1868414"/>
            <a:ext cx="4063534" cy="1200329"/>
          </a:xfrm>
          <a:prstGeom prst="rect">
            <a:avLst/>
          </a:prstGeom>
          <a:noFill/>
        </p:spPr>
        <p:txBody>
          <a:bodyPr wrap="none" rtlCol="0">
            <a:spAutoFit/>
          </a:bodyPr>
          <a:lstStyle/>
          <a:p>
            <a:pPr algn="ctr"/>
            <a:r>
              <a:rPr lang="en-US" sz="3600" b="1" dirty="0" smtClean="0">
                <a:latin typeface="Source Sans Pro"/>
                <a:cs typeface="Source Sans Pro"/>
              </a:rPr>
              <a:t>Data and 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225351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smtClean="0"/>
              <a:t>A </a:t>
            </a:r>
            <a:r>
              <a:rPr lang="en" dirty="0" smtClean="0"/>
              <a:t>Data </a:t>
            </a:r>
            <a:r>
              <a:rPr lang="en" dirty="0"/>
              <a:t>Life Cycle</a:t>
            </a:r>
            <a:endParaRPr dirty="0"/>
          </a:p>
        </p:txBody>
      </p:sp>
      <p:pic>
        <p:nvPicPr>
          <p:cNvPr id="141" name="Shape 141"/>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42" name="Shape 142"/>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43" name="Shape 143"/>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8</a:t>
            </a:fld>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A </a:t>
            </a:r>
            <a:r>
              <a:rPr lang="en" dirty="0" smtClean="0"/>
              <a:t>Data </a:t>
            </a:r>
            <a:r>
              <a:rPr lang="en" dirty="0"/>
              <a:t>Life Cycle</a:t>
            </a:r>
            <a:endParaRPr dirty="0"/>
          </a:p>
        </p:txBody>
      </p:sp>
      <p:pic>
        <p:nvPicPr>
          <p:cNvPr id="149" name="Shape 149"/>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50" name="Shape 150"/>
          <p:cNvSpPr/>
          <p:nvPr/>
        </p:nvSpPr>
        <p:spPr>
          <a:xfrm>
            <a:off x="5382828" y="3606859"/>
            <a:ext cx="1133700" cy="9582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52" name="Shape 152"/>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9</a:t>
            </a:fld>
            <a:endParaRPr/>
          </a:p>
        </p:txBody>
      </p:sp>
      <p:cxnSp>
        <p:nvCxnSpPr>
          <p:cNvPr id="3" name="Curved Connector 2"/>
          <p:cNvCxnSpPr/>
          <p:nvPr/>
        </p:nvCxnSpPr>
        <p:spPr>
          <a:xfrm rot="10800000">
            <a:off x="4154034" y="2242273"/>
            <a:ext cx="1713210" cy="780495"/>
          </a:xfrm>
          <a:prstGeom prst="curvedConnector3">
            <a:avLst>
              <a:gd name="adj1" fmla="val 100193"/>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ctica_theme_2016">
  <a:themeElements>
    <a:clrScheme name="Arctica">
      <a:dk1>
        <a:srgbClr val="171A3E"/>
      </a:dk1>
      <a:lt1>
        <a:srgbClr val="FFFFFF"/>
      </a:lt1>
      <a:dk2>
        <a:srgbClr val="565656"/>
      </a:dk2>
      <a:lt2>
        <a:srgbClr val="ABBEC8"/>
      </a:lt2>
      <a:accent1>
        <a:srgbClr val="073D4D"/>
      </a:accent1>
      <a:accent2>
        <a:srgbClr val="1B786B"/>
      </a:accent2>
      <a:accent3>
        <a:srgbClr val="4CEE63"/>
      </a:accent3>
      <a:accent4>
        <a:srgbClr val="6DFFA1"/>
      </a:accent4>
      <a:accent5>
        <a:srgbClr val="1B786B"/>
      </a:accent5>
      <a:accent6>
        <a:srgbClr val="A8E0E6"/>
      </a:accent6>
      <a:hlink>
        <a:srgbClr val="80B50C"/>
      </a:hlink>
      <a:folHlink>
        <a:srgbClr val="80B5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1276</Words>
  <Application>Microsoft Macintosh PowerPoint</Application>
  <PresentationFormat>On-screen Show (16:9)</PresentationFormat>
  <Paragraphs>370</Paragraphs>
  <Slides>44</Slides>
  <Notes>14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Simple Light</vt:lpstr>
      <vt:lpstr>Arctica_theme_2016</vt:lpstr>
      <vt:lpstr>Best Practices: Data and Metadata Submission</vt:lpstr>
      <vt:lpstr>Computational Reproducibility</vt:lpstr>
      <vt:lpstr>Computational Workflows</vt:lpstr>
      <vt:lpstr>Data Packages</vt:lpstr>
      <vt:lpstr>PowerPoint Presentation</vt:lpstr>
      <vt:lpstr>Practical Reproducibility</vt:lpstr>
      <vt:lpstr>PowerPoint Presentation</vt:lpstr>
      <vt:lpstr>A Data Life Cycle</vt:lpstr>
      <vt:lpstr>A Data Life Cycle</vt:lpstr>
      <vt:lpstr>Guidelines</vt:lpstr>
      <vt:lpstr>Organizing Data</vt:lpstr>
      <vt:lpstr>Not Tidy: Multiple Tables</vt:lpstr>
      <vt:lpstr>Not Tidy: Inconsistent observations</vt:lpstr>
      <vt:lpstr>Not Tidy: Inconsistent variables</vt:lpstr>
      <vt:lpstr>Not Tidy: Marginal info</vt:lpstr>
      <vt:lpstr>Data Modeling 101</vt:lpstr>
      <vt:lpstr>Tidy Data (observe one entity per table)</vt:lpstr>
      <vt:lpstr>Tidy Data (Relational)</vt:lpstr>
      <vt:lpstr>Organizing Data: Best Practices</vt:lpstr>
      <vt:lpstr>Organizing Data: Best Practices</vt:lpstr>
      <vt:lpstr>File Formats</vt:lpstr>
      <vt:lpstr>Large Data Packages (&gt; Terabytes)</vt:lpstr>
      <vt:lpstr>PowerPoint Presentation</vt:lpstr>
      <vt:lpstr>Metadata: the Goal</vt:lpstr>
      <vt:lpstr>Metadata: the Goal</vt:lpstr>
      <vt:lpstr>Metadata: Bibliographic Details</vt:lpstr>
      <vt:lpstr>Metadata: Discovery Details</vt:lpstr>
      <vt:lpstr>Metadata: Interpretation Details</vt:lpstr>
      <vt:lpstr>Metadata: Data Structure and Contents</vt:lpstr>
      <vt:lpstr>Metadata: Rights and Attribution</vt:lpstr>
      <vt:lpstr>Metadata Standards</vt:lpstr>
      <vt:lpstr>Metadata: Editors</vt:lpstr>
      <vt:lpstr>Data Identifiers</vt:lpstr>
      <vt:lpstr>Data Versioning</vt:lpstr>
      <vt:lpstr>Data Usage Metrics</vt:lpstr>
      <vt:lpstr>Provenance Metadata</vt:lpstr>
      <vt:lpstr>PowerPoint Presentation</vt:lpstr>
      <vt:lpstr>PowerPoint Presentation</vt:lpstr>
      <vt:lpstr>Data package with Provenance</vt:lpstr>
      <vt:lpstr>Rmarkdown as Provenance</vt:lpstr>
      <vt:lpstr>Citing multi-generational workflows</vt:lpstr>
      <vt:lpstr>Guidelines</vt:lpstr>
      <vt:lpstr>Arctic Data Center Support Team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Data and Metadata Submission</dc:title>
  <cp:lastModifiedBy>Matthew Jones</cp:lastModifiedBy>
  <cp:revision>201</cp:revision>
  <dcterms:modified xsi:type="dcterms:W3CDTF">2019-02-11T04:52:11Z</dcterms:modified>
</cp:coreProperties>
</file>